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2B24873-DFC0-42DF-A41E-59C31D389622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FF151BF9-3CCB-49A1-B814-BB9AD84FE72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5BD5-5FA2-4A0C-91E6-FCF94BE39CBD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D7CAB-2172-45A0-A261-23EA3A1CFC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7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FA92-F9F4-4495-84B5-D984DDE243F4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F6E96-0FEA-4B4A-B885-4A78AC1078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23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0FFE87-65C4-4140-A938-267FF8E546E6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6215F-F746-409D-A891-F2ED4CFE4C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391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D0C70A2-FEB5-4571-A8B9-6C4531B53E7B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7CBD6000-F3C1-4E03-B74F-C5074CFBD8E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57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13D873-48F1-4F55-BB3B-987327465873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B2140A07-B31F-4779-8E36-16DF9F7411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56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120BD-E25F-4800-BB41-023683D8D977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4B4AB855-76C7-4CFE-908F-5846617D49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66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A103F5-9E60-4A09-BE6F-7362A89A1EC6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F538C-35CF-455A-854D-CADA9D05BD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13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CC9E-B3CA-46DF-9DA5-E9E809DF660A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D8641-8419-4579-8E3D-6F10748A12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409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7E0A438-3CC7-47ED-8172-CFB14EC762C6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36C704C4-390C-4BFF-B18B-E1B90680F6C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22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D638953-336B-4014-8E84-78AE76940553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60CB6440-5EC1-4518-B643-CB3580B4982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2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B82A03D-8F3F-484E-AE5C-2D7157A0E0CA}" type="datetimeFigureOut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  <a:latin typeface="Rockwell" panose="02060603020205020403" pitchFamily="18" charset="0"/>
              </a:defRPr>
            </a:lvl1pPr>
          </a:lstStyle>
          <a:p>
            <a:fld id="{90D6D396-F7A9-4839-8317-80DEE783226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699" r:id="rId7"/>
    <p:sldLayoutId id="2147483708" r:id="rId8"/>
    <p:sldLayoutId id="2147483709" r:id="rId9"/>
    <p:sldLayoutId id="2147483700" r:id="rId10"/>
    <p:sldLayoutId id="214748370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historiska.se/ImageVault/Images/id_295/scope_4/filename_ZsY8AUhCAFIaZlFrtd8q.jpg/storage_Edited/webSafe_1/ImageVaultHandler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hyperlink" Target="http://3.bp.blogspot.com/-Lb1fLuyXRyc/Tmy7kgnmOHI/AAAAAAAAKG4/vPmswH7tyHw/s1600/IMG_355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hurstwic.org/history/articles/daily_living/pix/post_on_stone.jpg" TargetMode="External"/><Relationship Id="rId5" Type="http://schemas.openxmlformats.org/officeDocument/2006/relationships/image" Target="../media/image6.jpeg"/><Relationship Id="rId4" Type="http://schemas.openxmlformats.org/officeDocument/2006/relationships/image" Target="http://cd7.e2bn.net/e2bn/leas/c99/schools/cd7/veryoldwebsite/images/Vikingtownhouse.gif" TargetMode="External"/><Relationship Id="rId9" Type="http://schemas.openxmlformats.org/officeDocument/2006/relationships/image" Target="http://3.bp.blogspot.com/-Lb1fLuyXRyc/Tmy7kgnmOHI/AAAAAAAAKG4/vPmswH7tyHw/s400/IMG_3550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http://4.bp.blogspot.com/_9K7WTFqcvx0/TH4l-Nm3-cI/AAAAAAAADH4/1rqujNwk3ug/s1600/winkhurst%20move%20020417%200009%20wattle%20and%20daub.jpg" TargetMode="External"/><Relationship Id="rId7" Type="http://schemas.openxmlformats.org/officeDocument/2006/relationships/image" Target="http://www.corbisimages.com/images/Corbis-GL001093.jpg?size=67&amp;uid=a87f4f5d-4343-494d-8c93-833fa8fbe32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http://www.octavia.net/images/earlyEnglishArchitecture/fyrkatInteriorLookingOut.jpg" TargetMode="External"/><Relationship Id="rId5" Type="http://schemas.openxmlformats.org/officeDocument/2006/relationships/image" Target="http://mw2.google.com/mw-panoramio/photos/medium/57808127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http://previews.agefotostock.com/previewimage/bajaage/c444f9142b8c006e549859c45c04bf2b/NOM-GL001085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www.octavia.net/images/earlyEnglishArchitecture/fyrkatInterior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farm3.staticflickr.com/2433/4334784330_76e65f777b_z.jp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cookit.e2bn.org/library/1241981327/100_3951.original.jpg" TargetMode="External"/><Relationship Id="rId7" Type="http://schemas.openxmlformats.org/officeDocument/2006/relationships/image" Target="http://www.octavia.net/images/earlyEnglishArchitecture/fyrkatLongHouseExterior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http://ladyfi.files.wordpress.com/2011/06/viking-home.jpg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www.lore-and-saga.co.uk/assets/images/Grubenhouse.jpg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image" Target="http://www.hurstwic.org/history/articles/daily_living/pix/corridor_at_eiriksstadir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hurstwic.org/history/articles/daily_living/pix/eiriksstadir_interior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image" Target="http://downloads.bbc.co.uk/rmhttp/schools/primaryhistory/images/vikings/vikings_at_home/vk_wooden_objects.jpg" TargetMode="External"/><Relationship Id="rId4" Type="http://schemas.openxmlformats.org/officeDocument/2006/relationships/image" Target="http://www.hurstwic.org/history/articles/daily_living/pix/eiriksstadir_interior_fire.jpg" TargetMode="External"/><Relationship Id="rId9" Type="http://schemas.openxmlformats.org/officeDocument/2006/relationships/image" Target="../media/image25.jpeg"/><Relationship Id="rId14" Type="http://schemas.openxmlformats.org/officeDocument/2006/relationships/image" Target="http://www.hurstwic.org/history/articles/daily_living/pix/oil_lamp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hurstwic.org/history/articles/daily_living/pix/stong_benches.jpg" TargetMode="External"/><Relationship Id="rId7" Type="http://schemas.openxmlformats.org/officeDocument/2006/relationships/image" Target="http://friendsofslaterunfarm.org/yahoo_site_admin/assets/images/2008-08-08_0003.240162638_std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http://www.hurstwic.org/history/articles/daily_living/pix/eiriksstadir_bench_tools.jpg" TargetMode="Externa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find.com/buy-eNwbTEj8H?result_view_id=1f5e9b56b2545d641190400d1781c59b:0000&amp;result_impression_id=1f5e9b56b2545d641190400d1781c59b:0006&amp;srcquery=barnwood+blanket+chest" TargetMode="External"/><Relationship Id="rId13" Type="http://schemas.openxmlformats.org/officeDocument/2006/relationships/image" Target="../media/image36.jpeg"/><Relationship Id="rId3" Type="http://schemas.openxmlformats.org/officeDocument/2006/relationships/image" Target="http://cms.sps101.com/folder/1009/image/inside_Viking_6860.jpg" TargetMode="External"/><Relationship Id="rId7" Type="http://schemas.openxmlformats.org/officeDocument/2006/relationships/image" Target="http://www.deviantart.com/download/49958833/Viking_Chest_by_Nimpsu.jpg" TargetMode="External"/><Relationship Id="rId12" Type="http://schemas.openxmlformats.org/officeDocument/2006/relationships/image" Target="http://ribevikingecenter.dk/ImageGen.ashx?image=/media/7763/_H&#248;ns_1.jpg&amp;width=180&amp;height=305&amp;Constrain=false&amp;Crop=resize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5.jpeg"/><Relationship Id="rId5" Type="http://schemas.openxmlformats.org/officeDocument/2006/relationships/image" Target="http://www.ravensgard.org/hrafnsgard/NChest.jpg" TargetMode="External"/><Relationship Id="rId10" Type="http://schemas.openxmlformats.org/officeDocument/2006/relationships/image" Target="http://i.tfcdn.com/img2/DPprUFwABcHBDYAgDABA49ddqPD0ySYNVMAIJaXExMGcz7v1e7cloURqS1btB8BQ1BKcqRxJ2jmlFZ1CDwplnoNM4AqVYkEIqHhzgi4cZ1DwYMFb53Zrrp5-/fyVMtP8A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4.jpeg"/><Relationship Id="rId14" Type="http://schemas.openxmlformats.org/officeDocument/2006/relationships/image" Target="http://www.hurstwic.org/history/articles/daily_living/pix/dried_food_hangin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780928"/>
            <a:ext cx="6984776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All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about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a Viking longhouse</a:t>
            </a:r>
            <a:endParaRPr lang="en-US" sz="5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0243" name="il_fi" descr="http://www.historiska.se/ImageVault/Images/id_295/scope_4/filename_ZsY8AUhCAFIaZlFrtd8q.jpg/storage_Edited/webSafe_1/ImageVaultHandler.aspx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51768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6093296"/>
            <a:ext cx="633670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sz="1000" smtClean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© Original resource copyright Hamilton Trust, who give permission for it to be adapted as wished by individual users.</a:t>
            </a:r>
            <a:endParaRPr lang="en-GB" sz="1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GB" sz="1000" smtClean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We refer you to our warning, at the foot of the block overview, about links to other websites.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526" y="332656"/>
            <a:ext cx="7840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LKS2   Topic: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Invaders and settlers: Vikings  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Block: Viking Way of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  Session 2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40425" y="260350"/>
            <a:ext cx="2879725" cy="2952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971600" y="188640"/>
            <a:ext cx="49872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How it is built</a:t>
            </a:r>
          </a:p>
        </p:txBody>
      </p:sp>
      <p:pic>
        <p:nvPicPr>
          <p:cNvPr id="11268" name="Picture 3" descr="Click to en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"/>
          <a:stretch>
            <a:fillRect/>
          </a:stretch>
        </p:blipFill>
        <p:spPr bwMode="auto">
          <a:xfrm>
            <a:off x="468313" y="981075"/>
            <a:ext cx="3351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Viking Townhous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28130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84213" y="3213100"/>
            <a:ext cx="8135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A wooden frame is constructed. </a:t>
            </a: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Most Viking homes were just one room, a long box shape. </a:t>
            </a: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This room was shared by all the family and sometimes their animals. </a:t>
            </a:r>
          </a:p>
        </p:txBody>
      </p:sp>
      <p:pic>
        <p:nvPicPr>
          <p:cNvPr id="11271" name="Picture 5" descr="pillar on stone footi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60838"/>
            <a:ext cx="10795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1692275" y="5516563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 uprights are put on </a:t>
            </a:r>
            <a:r>
              <a:rPr lang="en-GB" altLang="en-US" b="1" dirty="0" smtClean="0">
                <a:latin typeface="Calibri" panose="020F0502020204030204" pitchFamily="34" charset="0"/>
              </a:rPr>
              <a:t/>
            </a:r>
            <a:br>
              <a:rPr lang="en-GB" altLang="en-US" b="1" dirty="0" smtClean="0">
                <a:latin typeface="Calibri" panose="020F0502020204030204" pitchFamily="34" charset="0"/>
              </a:rPr>
            </a:br>
            <a:r>
              <a:rPr lang="en-GB" altLang="en-US" b="1" dirty="0" smtClean="0">
                <a:latin typeface="Calibri" panose="020F0502020204030204" pitchFamily="34" charset="0"/>
              </a:rPr>
              <a:t>a </a:t>
            </a:r>
            <a:r>
              <a:rPr lang="en-GB" altLang="en-US" b="1" dirty="0">
                <a:latin typeface="Calibri" panose="020F0502020204030204" pitchFamily="34" charset="0"/>
              </a:rPr>
              <a:t>stone.</a:t>
            </a:r>
          </a:p>
        </p:txBody>
      </p:sp>
      <p:pic>
        <p:nvPicPr>
          <p:cNvPr id="11273" name="BLOGGER_PHOTO_ID_5651097868348831858" descr="http://3.bp.blogspot.com/-Lb1fLuyXRyc/Tmy7kgnmOHI/AAAAAAAAKG4/vPmswH7tyHw/s400/IMG_3550.JPG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19446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2627313" y="4221163"/>
            <a:ext cx="1728787" cy="863600"/>
          </a:xfrm>
          <a:prstGeom prst="wedgeRoundRectCallout">
            <a:avLst>
              <a:gd name="adj1" fmla="val -58149"/>
              <a:gd name="adj2" fmla="val 881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Why is this done?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451725" y="4797425"/>
            <a:ext cx="1368425" cy="1295400"/>
          </a:xfrm>
          <a:prstGeom prst="wedgeRoundRectCallout">
            <a:avLst>
              <a:gd name="adj1" fmla="val -146764"/>
              <a:gd name="adj2" fmla="val -347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Why is a hole left in the roof?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4208" y="260648"/>
            <a:ext cx="20485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Walls</a:t>
            </a:r>
          </a:p>
        </p:txBody>
      </p:sp>
      <p:pic>
        <p:nvPicPr>
          <p:cNvPr id="12291" name="Picture 2" descr="Posted Imag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644900"/>
            <a:ext cx="30972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l_fi" descr="http://mw2.google.com/mw-panoramio/photos/medium/57808127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15843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l_fi" descr="http://www.corbisimages.com/images/Corbis-GL001093.jpg?size=67&amp;uid=a87f4f5d-4343-494d-8c93-833fa8fbe324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28781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l_fi" descr="http://previews.agefotostock.com/previewimage/bajaage/c444f9142b8c006e549859c45c04bf2b/NOM-GL001085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26971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95288" y="765175"/>
            <a:ext cx="34559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Wattle</a:t>
            </a:r>
            <a:r>
              <a:rPr lang="en-GB" altLang="en-US" b="1" dirty="0">
                <a:latin typeface="Calibri" panose="020F0502020204030204" pitchFamily="34" charset="0"/>
              </a:rPr>
              <a:t>: Sticks woven around upright posts</a:t>
            </a:r>
            <a:br>
              <a:rPr lang="en-GB" altLang="en-US" b="1" dirty="0">
                <a:latin typeface="Calibri" panose="020F0502020204030204" pitchFamily="34" charset="0"/>
              </a:rPr>
            </a:br>
            <a:r>
              <a:rPr lang="en-GB" altLang="en-US" b="1" dirty="0">
                <a:latin typeface="Calibri" panose="020F0502020204030204" pitchFamily="34" charset="0"/>
              </a:rPr>
              <a:t/>
            </a:r>
            <a:br>
              <a:rPr lang="en-GB" altLang="en-US" b="1" dirty="0">
                <a:latin typeface="Calibri" panose="020F0502020204030204" pitchFamily="34" charset="0"/>
              </a:rPr>
            </a:br>
            <a:r>
              <a:rPr lang="en-GB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Daub</a:t>
            </a:r>
            <a:r>
              <a:rPr lang="en-GB" altLang="en-US" b="1" dirty="0">
                <a:latin typeface="Calibri" panose="020F0502020204030204" pitchFamily="34" charset="0"/>
              </a:rPr>
              <a:t>: Mud, manure, clay, and grass/hay mixed with water until it is a thick mixture, which is then smeared on the wattle to close the gaps</a:t>
            </a:r>
            <a:r>
              <a:rPr lang="en-GB" altLang="en-US" dirty="0">
                <a:latin typeface="Calibri" panose="020F0502020204030204" pitchFamily="34" charset="0"/>
              </a:rPr>
              <a:t/>
            </a:r>
            <a:br>
              <a:rPr lang="en-GB" altLang="en-US" dirty="0">
                <a:latin typeface="Calibri" panose="020F0502020204030204" pitchFamily="34" charset="0"/>
              </a:rPr>
            </a:b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5648325" y="3213100"/>
            <a:ext cx="3171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Timber</a:t>
            </a:r>
            <a:r>
              <a:rPr lang="en-GB" altLang="en-US" b="1" dirty="0" smtClean="0">
                <a:latin typeface="Calibri" panose="020F0502020204030204" pitchFamily="34" charset="0"/>
              </a:rPr>
              <a:t>: Wooden </a:t>
            </a:r>
            <a:r>
              <a:rPr lang="en-GB" altLang="en-US" b="1" dirty="0">
                <a:latin typeface="Calibri" panose="020F0502020204030204" pitchFamily="34" charset="0"/>
              </a:rPr>
              <a:t>planks over lap to keep out the wind. </a:t>
            </a:r>
            <a:r>
              <a:rPr lang="en-GB" altLang="en-US" b="1" dirty="0" smtClean="0">
                <a:latin typeface="Calibri" panose="020F0502020204030204" pitchFamily="34" charset="0"/>
              </a:rPr>
              <a:t>The gaps </a:t>
            </a:r>
            <a:r>
              <a:rPr lang="en-GB" altLang="en-US" b="1" dirty="0">
                <a:latin typeface="Calibri" panose="020F0502020204030204" pitchFamily="34" charset="0"/>
              </a:rPr>
              <a:t>were filled with mud</a:t>
            </a:r>
            <a:r>
              <a:rPr lang="en-GB" altLang="en-US" sz="24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2297" name="Picture 2" descr="Fyrkat: Danish Long House under construction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21196" b="3922"/>
          <a:stretch>
            <a:fillRect/>
          </a:stretch>
        </p:blipFill>
        <p:spPr bwMode="auto">
          <a:xfrm>
            <a:off x="468313" y="3500438"/>
            <a:ext cx="18034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4248" y="620688"/>
            <a:ext cx="17299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Roof</a:t>
            </a:r>
          </a:p>
        </p:txBody>
      </p:sp>
      <p:pic>
        <p:nvPicPr>
          <p:cNvPr id="13315" name="Picture 1" descr="A Viking hou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3099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http://web.ukonline.co.uk/Members/s.livingston/viking/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76250"/>
            <a:ext cx="20875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smoke h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557338"/>
            <a:ext cx="1857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476375" y="2852738"/>
            <a:ext cx="4103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Rockwell" panose="02060603020205020403" pitchFamily="18" charset="0"/>
            </a:endParaRPr>
          </a:p>
          <a:p>
            <a:pPr eaLnBrk="1" hangingPunct="1"/>
            <a:endParaRPr lang="en-GB" altLang="en-US">
              <a:latin typeface="Rockwell" panose="02060603020205020403" pitchFamily="18" charset="0"/>
            </a:endParaRPr>
          </a:p>
          <a:p>
            <a:pPr eaLnBrk="1" hangingPunct="1"/>
            <a:endParaRPr lang="en-GB" altLang="en-US">
              <a:latin typeface="Rockwell" panose="02060603020205020403" pitchFamily="18" charset="0"/>
            </a:endParaRPr>
          </a:p>
        </p:txBody>
      </p:sp>
      <p:pic>
        <p:nvPicPr>
          <p:cNvPr id="13319" name="il_fi" descr="http://farm3.staticflickr.com/2433/4334784330_76e65f777b_z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7" t="10463" r="6860" b="9404"/>
          <a:stretch>
            <a:fillRect/>
          </a:stretch>
        </p:blipFill>
        <p:spPr bwMode="auto">
          <a:xfrm>
            <a:off x="6732588" y="4076700"/>
            <a:ext cx="20161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Fyrkat: Danish Long House under construction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78188"/>
            <a:ext cx="2232025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2700338" y="2636838"/>
            <a:ext cx="38877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 roof is made of straw or thatch or reeds a type of grass. </a:t>
            </a:r>
          </a:p>
          <a:p>
            <a:pPr eaLnBrk="1" hangingPunct="1"/>
            <a:endParaRPr lang="en-GB" alt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It keeps out the wind and rain. </a:t>
            </a:r>
          </a:p>
          <a:p>
            <a:pPr eaLnBrk="1" hangingPunct="1"/>
            <a:endParaRPr lang="en-GB" alt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 roof is very sloped so the rain and snow slides off.</a:t>
            </a:r>
          </a:p>
          <a:p>
            <a:pPr eaLnBrk="1" hangingPunct="1"/>
            <a:endParaRPr lang="en-GB" alt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 roof over hangs the walls so</a:t>
            </a: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they are cool and dry.</a:t>
            </a:r>
          </a:p>
          <a:p>
            <a:pPr eaLnBrk="1" hangingPunct="1"/>
            <a:endParaRPr lang="en-GB" alt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There was no chimney so </a:t>
            </a: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 smoke from the open fire drifted out through the roof.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548680"/>
            <a:ext cx="68334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Doors and Windows</a:t>
            </a:r>
          </a:p>
        </p:txBody>
      </p:sp>
      <p:pic>
        <p:nvPicPr>
          <p:cNvPr id="14339" name="il_fi" descr="http://cookit.e2bn.org/library/1241981327/100_3951.original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14001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l_fi" descr="http://ladyfi.files.wordpress.com/2011/06/viking-home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698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124075" y="1557338"/>
            <a:ext cx="3311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 only light came from oil lamps or the fire.</a:t>
            </a:r>
          </a:p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39750" y="3284538"/>
            <a:ext cx="6335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There was only one small wooden door in the house.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323850" y="5589588"/>
            <a:ext cx="8424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It was dark inside because they only had a small window or none at all.  The window was covered with an animal skin or wooden shutters. </a:t>
            </a:r>
          </a:p>
        </p:txBody>
      </p:sp>
      <p:pic>
        <p:nvPicPr>
          <p:cNvPr id="14344" name="Picture 2" descr="Fyrkat: Danish Great Hall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8" b="28589"/>
          <a:stretch>
            <a:fillRect/>
          </a:stretch>
        </p:blipFill>
        <p:spPr bwMode="auto">
          <a:xfrm>
            <a:off x="611188" y="3789363"/>
            <a:ext cx="47577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588125" y="4292600"/>
            <a:ext cx="2160588" cy="1008063"/>
          </a:xfrm>
          <a:prstGeom prst="wedgeRoundRectCallout">
            <a:avLst>
              <a:gd name="adj1" fmla="val -82470"/>
              <a:gd name="adj2" fmla="val 721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How many windows are in your home?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92500" y="2349500"/>
            <a:ext cx="2232025" cy="792163"/>
          </a:xfrm>
          <a:prstGeom prst="wedgeRoundRectCallout">
            <a:avLst>
              <a:gd name="adj1" fmla="val -87418"/>
              <a:gd name="adj2" fmla="val 71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</a:rPr>
              <a:t>What is your door made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741682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Inside the long house</a:t>
            </a:r>
          </a:p>
        </p:txBody>
      </p:sp>
      <p:pic>
        <p:nvPicPr>
          <p:cNvPr id="15363" name="Picture 4" descr="http://ecs.lewisham.gov.uk/youthspace/ca/vikings/firepl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84538"/>
            <a:ext cx="22606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Eiriksstadir Viking house interior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28082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492500" y="2349500"/>
            <a:ext cx="32400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 fire in the centre </a:t>
            </a: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of the room gave out </a:t>
            </a: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light and heat. </a:t>
            </a:r>
          </a:p>
          <a:p>
            <a:pPr eaLnBrk="1" hangingPunct="1"/>
            <a:endParaRPr lang="en-GB" alt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 smoke filled the room and eventually drifted up to the hole in the roof</a:t>
            </a:r>
          </a:p>
        </p:txBody>
      </p:sp>
      <p:pic>
        <p:nvPicPr>
          <p:cNvPr id="15366" name="Picture 4" descr="Eiriksstadir interior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2816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492500" y="1125538"/>
            <a:ext cx="2232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A cauldron was hung over the fire to cook the food.</a:t>
            </a:r>
          </a:p>
        </p:txBody>
      </p:sp>
      <p:pic>
        <p:nvPicPr>
          <p:cNvPr id="15368" name="Picture111" descr="Working inside a Viking house. The Vikings were great craftsmen and fine examples of Viking crafts still survive from many sites.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81525"/>
            <a:ext cx="23764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l_fi" descr="http://downloads.bbc.co.uk/rmhttp/schools/primaryhistory/images/vikings/vikings_at_home/vk_wooden_objects.jpg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52975"/>
            <a:ext cx="21605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 descr="corridor at Eiriksstadir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28813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oil lamps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981075"/>
            <a:ext cx="18526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7308850" y="2708275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Oil lamps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741682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Inside the long house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427538" y="2781300"/>
            <a:ext cx="3889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The floor was soil or stones. They had no carpets, so some Vikings placed rushes, leaves and grass on the floor. </a:t>
            </a:r>
          </a:p>
        </p:txBody>
      </p:sp>
      <p:pic>
        <p:nvPicPr>
          <p:cNvPr id="16388" name="Picture 2" descr="benches at Sto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878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http://www.hurstwic.org/history/articles/daily_living/pix/eiriksstadir_bench_tools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789363"/>
            <a:ext cx="164306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50825" y="4149725"/>
            <a:ext cx="70580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Benches for sitting or sleeping on were around the walls. </a:t>
            </a:r>
            <a:r>
              <a:rPr lang="en-US" altLang="en-US" b="1" dirty="0">
                <a:latin typeface="Calibri" panose="020F0502020204030204" pitchFamily="34" charset="0"/>
              </a:rPr>
              <a:t>They were made from wood and straw and when the Vikings went to bed they covered themselves with animal skins, fur or cloths for warmth or comfort.</a:t>
            </a:r>
            <a:r>
              <a:rPr lang="en-GB" altLang="en-US" b="1" dirty="0">
                <a:latin typeface="Calibri" panose="020F0502020204030204" pitchFamily="34" charset="0"/>
              </a:rPr>
              <a:t>  </a:t>
            </a:r>
          </a:p>
          <a:p>
            <a:pPr eaLnBrk="1" hangingPunct="1"/>
            <a:r>
              <a:rPr lang="en-GB" altLang="en-US" b="1" dirty="0">
                <a:latin typeface="Calibri" panose="020F0502020204030204" pitchFamily="34" charset="0"/>
              </a:rPr>
              <a:t>Beds were only used in the wealthier houses </a:t>
            </a:r>
            <a:r>
              <a:rPr lang="en-US" altLang="en-US" b="1" dirty="0">
                <a:latin typeface="Calibri" panose="020F0502020204030204" pitchFamily="34" charset="0"/>
              </a:rPr>
              <a:t/>
            </a:r>
            <a:br>
              <a:rPr lang="en-US" altLang="en-US" b="1" dirty="0">
                <a:latin typeface="Calibri" panose="020F0502020204030204" pitchFamily="34" charset="0"/>
              </a:rPr>
            </a:br>
            <a:endParaRPr lang="en-US" altLang="en-US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When it was day they used the bench as a chair to sit on.</a:t>
            </a:r>
          </a:p>
          <a:p>
            <a:pPr eaLnBrk="1" hangingPunct="1"/>
            <a:r>
              <a:rPr lang="en-US" altLang="en-US" b="1" dirty="0">
                <a:latin typeface="Calibri" panose="020F0502020204030204" pitchFamily="34" charset="0"/>
              </a:rPr>
              <a:t>They didn’t have a table or chairs.</a:t>
            </a:r>
            <a:endParaRPr lang="en-GB" altLang="en-US" b="1" dirty="0">
              <a:latin typeface="Calibri" panose="020F0502020204030204" pitchFamily="34" charset="0"/>
            </a:endParaRPr>
          </a:p>
          <a:p>
            <a:pPr eaLnBrk="1" hangingPunct="1"/>
            <a:endParaRPr lang="en-GB" altLang="en-US" b="1" dirty="0">
              <a:latin typeface="Calibri" panose="020F0502020204030204" pitchFamily="34" charset="0"/>
            </a:endParaRPr>
          </a:p>
        </p:txBody>
      </p:sp>
      <p:pic>
        <p:nvPicPr>
          <p:cNvPr id="16391" name="il_fi" descr="http://friendsofslaterunfarm.org/yahoo_site_admin/assets/images/2008-08-08_0003.240162638_std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20764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0112" y="332656"/>
            <a:ext cx="28296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omic Sans MS" pitchFamily="66" charset="0"/>
                <a:cs typeface="+mn-cs"/>
              </a:rPr>
              <a:t>Storage</a:t>
            </a:r>
          </a:p>
        </p:txBody>
      </p:sp>
      <p:pic>
        <p:nvPicPr>
          <p:cNvPr id="17411" name="Picture 2" descr="Inside Viking Hous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414178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Norse chest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"/>
          <a:stretch>
            <a:fillRect/>
          </a:stretch>
        </p:blipFill>
        <p:spPr bwMode="auto">
          <a:xfrm>
            <a:off x="6156325" y="4149725"/>
            <a:ext cx="22717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l_fi" descr="http://www.deviantart.com/download/49958833/Viking_Chest_by_Nimpsu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1009" r="8253" b="11925"/>
          <a:stretch>
            <a:fillRect/>
          </a:stretch>
        </p:blipFill>
        <p:spPr bwMode="auto">
          <a:xfrm>
            <a:off x="6156325" y="2708275"/>
            <a:ext cx="23034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Fireside Lodge Blanket...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1" b="11719"/>
          <a:stretch>
            <a:fillRect/>
          </a:stretch>
        </p:blipFill>
        <p:spPr bwMode="auto">
          <a:xfrm>
            <a:off x="6227763" y="1268413"/>
            <a:ext cx="22320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50825" y="3357563"/>
            <a:ext cx="5113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dirty="0">
                <a:latin typeface="Calibri" panose="020F0502020204030204" pitchFamily="34" charset="0"/>
              </a:rPr>
              <a:t>There was no furniture in the longhouse. </a:t>
            </a:r>
          </a:p>
          <a:p>
            <a:pPr eaLnBrk="1" hangingPunct="1"/>
            <a:r>
              <a:rPr lang="en-GB" altLang="en-US" sz="1600" b="1" dirty="0">
                <a:latin typeface="Calibri" panose="020F0502020204030204" pitchFamily="34" charset="0"/>
              </a:rPr>
              <a:t>Items were hung from the walls or beams.</a:t>
            </a:r>
            <a:endParaRPr lang="en-GB" altLang="en-US" sz="1600" dirty="0">
              <a:latin typeface="Calibri" panose="020F0502020204030204" pitchFamily="34" charset="0"/>
            </a:endParaRPr>
          </a:p>
        </p:txBody>
      </p:sp>
      <p:pic>
        <p:nvPicPr>
          <p:cNvPr id="17416" name="Picture 5" descr="http://ribevikingecenter.dk/ImageGen.ashx?image=/media/7763/_Høns_1.jpg&amp;width=180&amp;height=305&amp;Constrain=false&amp;Crop=resize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47337"/>
          <a:stretch>
            <a:fillRect/>
          </a:stretch>
        </p:blipFill>
        <p:spPr bwMode="auto">
          <a:xfrm>
            <a:off x="323850" y="4221163"/>
            <a:ext cx="19748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323850" y="6021388"/>
            <a:ext cx="396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dirty="0">
                <a:latin typeface="Calibri" panose="020F0502020204030204" pitchFamily="34" charset="0"/>
              </a:rPr>
              <a:t>Even the animals were kept indoors at one end of the longhouse.</a:t>
            </a:r>
          </a:p>
        </p:txBody>
      </p:sp>
      <p:pic>
        <p:nvPicPr>
          <p:cNvPr id="17418" name="Picture 3" descr="dried Viking food hanging in the pantry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933825"/>
            <a:ext cx="1944687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724525" y="5749925"/>
            <a:ext cx="3276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 dirty="0">
                <a:latin typeface="Calibri" panose="020F0502020204030204" pitchFamily="34" charset="0"/>
              </a:rPr>
              <a:t>Cists or Chests were used to store things in. They were carved and made of wood. </a:t>
            </a:r>
          </a:p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174</TotalTime>
  <Words>453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MS ??</vt:lpstr>
      <vt:lpstr>Rockwell</vt:lpstr>
      <vt:lpstr>Times New Roman</vt:lpstr>
      <vt:lpstr>Wingdings 2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 Fedyszyn</dc:creator>
  <cp:lastModifiedBy>Carly McManus</cp:lastModifiedBy>
  <cp:revision>26</cp:revision>
  <dcterms:created xsi:type="dcterms:W3CDTF">2013-01-20T11:00:02Z</dcterms:created>
  <dcterms:modified xsi:type="dcterms:W3CDTF">2020-03-09T16:59:52Z</dcterms:modified>
</cp:coreProperties>
</file>