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1" r:id="rId2"/>
    <p:sldId id="278" r:id="rId3"/>
    <p:sldId id="275" r:id="rId4"/>
    <p:sldId id="279" r:id="rId5"/>
    <p:sldId id="277" r:id="rId6"/>
    <p:sldId id="276" r:id="rId7"/>
    <p:sldId id="270" r:id="rId8"/>
    <p:sldId id="272" r:id="rId9"/>
    <p:sldId id="273" r:id="rId10"/>
    <p:sldId id="274" r:id="rId11"/>
    <p:sldId id="269" r:id="rId12"/>
    <p:sldId id="268" r:id="rId13"/>
    <p:sldId id="267" r:id="rId14"/>
    <p:sldId id="258" r:id="rId15"/>
    <p:sldId id="257" r:id="rId16"/>
    <p:sldId id="259" r:id="rId17"/>
    <p:sldId id="262" r:id="rId18"/>
    <p:sldId id="260" r:id="rId19"/>
    <p:sldId id="263" r:id="rId20"/>
    <p:sldId id="261" r:id="rId21"/>
    <p:sldId id="264" r:id="rId22"/>
    <p:sldId id="26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C4FE"/>
    <a:srgbClr val="E4A6F8"/>
    <a:srgbClr val="FCEABC"/>
    <a:srgbClr val="41DF98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20" autoAdjust="0"/>
  </p:normalViewPr>
  <p:slideViewPr>
    <p:cSldViewPr>
      <p:cViewPr varScale="1">
        <p:scale>
          <a:sx n="66" d="100"/>
          <a:sy n="66" d="100"/>
        </p:scale>
        <p:origin x="6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3AC70-4302-40DC-95CD-9C1BE2203FA8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415DD-5E04-43CA-8F34-98C80585C4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60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(Fronted adverbial) </a:t>
            </a:r>
            <a:r>
              <a:rPr lang="en-GB" dirty="0" err="1" smtClean="0"/>
              <a:t>eg</a:t>
            </a:r>
            <a:r>
              <a:rPr lang="en-GB" dirty="0" smtClean="0"/>
              <a:t> Later</a:t>
            </a:r>
            <a:r>
              <a:rPr lang="en-GB" baseline="0" dirty="0" smtClean="0"/>
              <a:t> that day,   That night,   Under the trees,  In the palace.  When, where, how.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866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……………………………………………………………………………………………………………….</a:t>
            </a:r>
            <a:endParaRPr lang="en-GB" dirty="0" smtClean="0"/>
          </a:p>
          <a:p>
            <a:r>
              <a:rPr lang="en-GB" dirty="0" smtClean="0"/>
              <a:t>5) Sally complained that her shoes were too tight.</a:t>
            </a:r>
          </a:p>
          <a:p>
            <a:r>
              <a:rPr lang="en-US" dirty="0" smtClean="0"/>
              <a:t>……………………………………………………………………………………………………………….</a:t>
            </a:r>
            <a:endParaRPr lang="en-GB" dirty="0" smtClean="0"/>
          </a:p>
          <a:p>
            <a:r>
              <a:rPr lang="en-GB" dirty="0" smtClean="0"/>
              <a:t>6) Chris mumbled that he felt sick.</a:t>
            </a:r>
          </a:p>
          <a:p>
            <a:r>
              <a:rPr lang="en-US" dirty="0" smtClean="0"/>
              <a:t>……………………………………………………………………………………………………………….</a:t>
            </a:r>
            <a:endParaRPr lang="en-GB" dirty="0" smtClean="0"/>
          </a:p>
          <a:p>
            <a:r>
              <a:rPr lang="en-GB" dirty="0" smtClean="0"/>
              <a:t> </a:t>
            </a:r>
          </a:p>
          <a:p>
            <a:r>
              <a:rPr lang="en-GB" dirty="0" smtClean="0"/>
              <a:t> </a:t>
            </a:r>
          </a:p>
          <a:p>
            <a:r>
              <a:rPr lang="en-GB" dirty="0" smtClean="0"/>
              <a:t>7) Joe exclaimed that he won the match!</a:t>
            </a:r>
          </a:p>
          <a:p>
            <a:r>
              <a:rPr lang="en-US" dirty="0" smtClean="0"/>
              <a:t>……………………………………………………………………………………………………………….</a:t>
            </a:r>
            <a:endParaRPr lang="en-GB" dirty="0" smtClean="0"/>
          </a:p>
          <a:p>
            <a:r>
              <a:rPr lang="en-GB" dirty="0" smtClean="0"/>
              <a:t>8) Carol offered to cook the dinner.</a:t>
            </a:r>
          </a:p>
          <a:p>
            <a:r>
              <a:rPr lang="en-US" dirty="0" smtClean="0"/>
              <a:t>……………………………………………………………………………………………………………….</a:t>
            </a:r>
            <a:endParaRPr lang="en-GB" dirty="0" smtClean="0"/>
          </a:p>
          <a:p>
            <a:r>
              <a:rPr lang="en-GB" dirty="0" smtClean="0"/>
              <a:t>9) Peter told his mum that he did not want to eat his cabbage.</a:t>
            </a:r>
          </a:p>
          <a:p>
            <a:r>
              <a:rPr lang="en-US" dirty="0" smtClean="0"/>
              <a:t>……………………………………………………………………………………………………………….</a:t>
            </a:r>
            <a:endParaRPr lang="en-GB" dirty="0" smtClean="0"/>
          </a:p>
          <a:p>
            <a:r>
              <a:rPr lang="en-GB" dirty="0" smtClean="0"/>
              <a:t>10) Mr McNally told his class that they were being far too noisy.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31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He, it, we, my, you, me, I,</a:t>
            </a:r>
            <a:r>
              <a:rPr lang="en-GB" baseline="0" dirty="0" smtClean="0"/>
              <a:t> he, it, they, us , our</a:t>
            </a:r>
            <a:endParaRPr lang="en-GB" dirty="0" smtClean="0"/>
          </a:p>
          <a:p>
            <a:r>
              <a:rPr lang="en-GB" dirty="0" smtClean="0"/>
              <a:t>His, her, our, their, your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31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He, it, we, my, you, me, I,</a:t>
            </a:r>
            <a:r>
              <a:rPr lang="en-GB" baseline="0" dirty="0" smtClean="0"/>
              <a:t> he, it, they, us , our</a:t>
            </a:r>
            <a:endParaRPr lang="en-GB" dirty="0" smtClean="0"/>
          </a:p>
          <a:p>
            <a:r>
              <a:rPr lang="en-GB" dirty="0" smtClean="0"/>
              <a:t>His, her, our, their, your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31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31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31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He, it, we, my, you, me, I,</a:t>
            </a:r>
            <a:r>
              <a:rPr lang="en-GB" baseline="0" dirty="0" smtClean="0"/>
              <a:t> he, it, they, us , our</a:t>
            </a:r>
            <a:endParaRPr lang="en-GB" dirty="0" smtClean="0"/>
          </a:p>
          <a:p>
            <a:r>
              <a:rPr lang="en-GB" dirty="0" smtClean="0"/>
              <a:t>His, her, our, their, your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415DD-5E04-43CA-8F34-98C80585C40D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31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09/03/2020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09/03/2020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09/03/2020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09/03/2020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09/03/2020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8A44-FD14-4B97-8FC6-EE2CDB281D08}" type="datetimeFigureOut">
              <a:rPr lang="en-GB" smtClean="0"/>
              <a:pPr/>
              <a:t>09/03/2020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18A44-FD14-4B97-8FC6-EE2CDB281D08}" type="datetimeFigureOut">
              <a:rPr lang="en-GB" smtClean="0"/>
              <a:pPr/>
              <a:t>09/03/2020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22054-4B59-4D5D-A7CB-AB130FDEDEF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2800" b="1" u="sng" dirty="0">
                <a:latin typeface="Century Gothic" pitchFamily="34" charset="0"/>
              </a:rPr>
              <a:t>Singular and Plural – </a:t>
            </a:r>
            <a:r>
              <a:rPr lang="en-GB" sz="2800" u="sng" dirty="0">
                <a:latin typeface="Century Gothic" pitchFamily="34" charset="0"/>
              </a:rPr>
              <a:t>one or more of something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8676456" cy="43204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Convert each word into the singular or plural versions:  one is done for you!</a:t>
            </a:r>
          </a:p>
        </p:txBody>
      </p:sp>
      <p:sp>
        <p:nvSpPr>
          <p:cNvPr id="7" name="Rectangle 6"/>
          <p:cNvSpPr/>
          <p:nvPr/>
        </p:nvSpPr>
        <p:spPr>
          <a:xfrm>
            <a:off x="4306291" y="6865655"/>
            <a:ext cx="369012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if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859377" y="5631235"/>
            <a:ext cx="3991718" cy="123110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2800" u="sng" dirty="0" smtClean="0"/>
              <a:t>Challenge</a:t>
            </a:r>
          </a:p>
          <a:p>
            <a:endParaRPr lang="en-GB" sz="2800" u="sng" dirty="0"/>
          </a:p>
          <a:p>
            <a:endParaRPr lang="en-GB" u="sng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013916" y="2410216"/>
            <a:ext cx="3662540" cy="71417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Change each sentence making the noun into the plural:</a:t>
            </a:r>
            <a:endParaRPr lang="en-GB" sz="28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037935"/>
              </p:ext>
            </p:extLst>
          </p:nvPr>
        </p:nvGraphicFramePr>
        <p:xfrm>
          <a:off x="179512" y="1367077"/>
          <a:ext cx="4640031" cy="5029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9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Singular </a:t>
                      </a:r>
                      <a:endParaRPr lang="en-GB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Plural</a:t>
                      </a:r>
                      <a:r>
                        <a:rPr lang="en-GB" sz="2400" baseline="0" dirty="0" smtClean="0"/>
                        <a:t> </a:t>
                      </a:r>
                      <a:endParaRPr lang="en-GB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i="1" dirty="0" smtClean="0"/>
                        <a:t>school</a:t>
                      </a:r>
                      <a:endParaRPr lang="en-GB" sz="2400" b="0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i="1" dirty="0" smtClean="0"/>
                        <a:t>schools</a:t>
                      </a:r>
                      <a:endParaRPr lang="en-GB" sz="2400" b="0" i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fly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cars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factories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city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fish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teeth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lorry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spies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 smtClean="0"/>
                        <a:t>knife</a:t>
                      </a:r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188555" y="3315982"/>
            <a:ext cx="42511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There’s a fly in my soup!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That story is so boring</a:t>
            </a:r>
            <a:r>
              <a:rPr lang="en-GB" sz="2200" dirty="0"/>
              <a:t>!</a:t>
            </a:r>
            <a:endParaRPr lang="en-GB" sz="22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His dog is barking.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My tooth was falling out.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I have a pink knife.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The woman was happy.</a:t>
            </a:r>
            <a:endParaRPr lang="en-GB" sz="2200" dirty="0"/>
          </a:p>
        </p:txBody>
      </p:sp>
      <p:sp>
        <p:nvSpPr>
          <p:cNvPr id="12" name="Rectangle 11"/>
          <p:cNvSpPr/>
          <p:nvPr/>
        </p:nvSpPr>
        <p:spPr>
          <a:xfrm>
            <a:off x="5004049" y="1335251"/>
            <a:ext cx="30155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school = schools</a:t>
            </a:r>
            <a:endParaRPr lang="en-GB" sz="2800" dirty="0"/>
          </a:p>
        </p:txBody>
      </p:sp>
      <p:sp>
        <p:nvSpPr>
          <p:cNvPr id="15" name="Rectangle 14"/>
          <p:cNvSpPr/>
          <p:nvPr/>
        </p:nvSpPr>
        <p:spPr>
          <a:xfrm>
            <a:off x="4961585" y="6154010"/>
            <a:ext cx="38895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Think of three nouns that don’t change in the plural.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388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3646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272256"/>
            <a:ext cx="798893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/>
              <a:t>I don’t know </a:t>
            </a:r>
            <a:r>
              <a:rPr lang="en-GB" sz="2800" dirty="0" smtClean="0"/>
              <a:t>you.</a:t>
            </a:r>
            <a:endParaRPr lang="en-GB" sz="2800" dirty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/>
              <a:t>My house wasn’t </a:t>
            </a:r>
            <a:r>
              <a:rPr lang="en-GB" sz="2800" dirty="0" smtClean="0"/>
              <a:t>clean.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Didn’t you see the space ship?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He’ll be quick, he could’ve gone twice.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“I’m an elephant. She’s gone now.” I called.</a:t>
            </a:r>
            <a:endParaRPr lang="en-GB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2800" b="1" u="sng" dirty="0" smtClean="0">
                <a:latin typeface="Century Gothic" pitchFamily="34" charset="0"/>
              </a:rPr>
              <a:t>Contractions – </a:t>
            </a:r>
            <a:r>
              <a:rPr lang="en-GB" sz="2800" u="sng" dirty="0" smtClean="0">
                <a:latin typeface="Century Gothic" pitchFamily="34" charset="0"/>
              </a:rPr>
              <a:t>do you know these contractions?</a:t>
            </a:r>
            <a:endParaRPr lang="en-GB" sz="2800" u="sng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6156176" cy="43204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Copy the sentences with the contractions in full:</a:t>
            </a:r>
          </a:p>
        </p:txBody>
      </p:sp>
      <p:sp>
        <p:nvSpPr>
          <p:cNvPr id="5" name="Rectangle 4"/>
          <p:cNvSpPr/>
          <p:nvPr/>
        </p:nvSpPr>
        <p:spPr>
          <a:xfrm>
            <a:off x="6911752" y="1571888"/>
            <a:ext cx="2232248" cy="193899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Write each sentence and use an adjective to describe the noun.</a:t>
            </a:r>
            <a:endParaRPr lang="en-GB" sz="1400" dirty="0"/>
          </a:p>
        </p:txBody>
      </p:sp>
      <p:sp>
        <p:nvSpPr>
          <p:cNvPr id="6" name="Rectangle 5"/>
          <p:cNvSpPr/>
          <p:nvPr/>
        </p:nvSpPr>
        <p:spPr>
          <a:xfrm>
            <a:off x="7744337" y="6507068"/>
            <a:ext cx="569387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as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270476" y="5795602"/>
            <a:ext cx="369012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if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522632" y="1010646"/>
            <a:ext cx="1131464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u="sng" dirty="0" smtClean="0"/>
              <a:t>H, A, Z</a:t>
            </a:r>
            <a:endParaRPr lang="en-GB" u="sng" dirty="0"/>
          </a:p>
        </p:txBody>
      </p:sp>
      <p:sp>
        <p:nvSpPr>
          <p:cNvPr id="9" name="Rectangle 8"/>
          <p:cNvSpPr/>
          <p:nvPr/>
        </p:nvSpPr>
        <p:spPr>
          <a:xfrm>
            <a:off x="11088724" y="5795602"/>
            <a:ext cx="1733167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because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1532756" y="6488073"/>
            <a:ext cx="1289135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during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3587618" y="6519426"/>
            <a:ext cx="1156086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when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4067" y="3664769"/>
            <a:ext cx="5641926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Now write contractions for the words below: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3470" y="4061682"/>
            <a:ext cx="54925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We are going out tonight.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You are not coming with us.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They are watching us.</a:t>
            </a:r>
            <a:endParaRPr lang="en-GB" sz="2800" dirty="0"/>
          </a:p>
        </p:txBody>
      </p:sp>
      <p:sp>
        <p:nvSpPr>
          <p:cNvPr id="16" name="Up Arrow Callout 15"/>
          <p:cNvSpPr/>
          <p:nvPr/>
        </p:nvSpPr>
        <p:spPr>
          <a:xfrm>
            <a:off x="448770" y="4997607"/>
            <a:ext cx="7864953" cy="1595989"/>
          </a:xfrm>
          <a:prstGeom prst="upArrowCallou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Challenge: Convert these three statements into questions. Remember your punctuation!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500560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80120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Complex sentences - </a:t>
            </a:r>
            <a:r>
              <a:rPr lang="en-GB" sz="2800" b="1" dirty="0">
                <a:latin typeface="Century Gothic" pitchFamily="34" charset="0"/>
              </a:rPr>
              <a:t>Add another clause onto these subordinating </a:t>
            </a:r>
            <a:r>
              <a:rPr lang="en-GB" sz="2800" b="1" dirty="0" smtClean="0">
                <a:latin typeface="Century Gothic" pitchFamily="34" charset="0"/>
              </a:rPr>
              <a:t>conjunction </a:t>
            </a:r>
            <a:r>
              <a:rPr lang="en-GB" sz="2800" b="1" dirty="0">
                <a:latin typeface="Century Gothic" pitchFamily="34" charset="0"/>
              </a:rPr>
              <a:t>and clauses</a:t>
            </a:r>
            <a:r>
              <a:rPr lang="en-GB" sz="2800" b="1" dirty="0" smtClean="0">
                <a:latin typeface="Century Gothic" pitchFamily="34" charset="0"/>
              </a:rPr>
              <a:t>:</a:t>
            </a:r>
            <a:endParaRPr lang="en-GB" sz="2800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3024336"/>
          </a:xfrm>
        </p:spPr>
        <p:txBody>
          <a:bodyPr>
            <a:normAutofit/>
          </a:bodyPr>
          <a:lstStyle/>
          <a:p>
            <a:r>
              <a:rPr lang="en-GB" sz="3200" dirty="0" smtClean="0">
                <a:latin typeface="Century Gothic" pitchFamily="34" charset="0"/>
              </a:rPr>
              <a:t>As I leaned against the railings, …</a:t>
            </a:r>
          </a:p>
          <a:p>
            <a:r>
              <a:rPr lang="en-GB" sz="3200" dirty="0" smtClean="0">
                <a:latin typeface="Century Gothic" pitchFamily="34" charset="0"/>
              </a:rPr>
              <a:t>Although it was snowing, …</a:t>
            </a:r>
          </a:p>
          <a:p>
            <a:r>
              <a:rPr lang="en-GB" sz="3200" dirty="0" smtClean="0">
                <a:latin typeface="Century Gothic" pitchFamily="34" charset="0"/>
              </a:rPr>
              <a:t>Since I was walking down the road,</a:t>
            </a:r>
          </a:p>
          <a:p>
            <a:r>
              <a:rPr lang="en-GB" sz="3200" dirty="0" smtClean="0">
                <a:latin typeface="Century Gothic" pitchFamily="34" charset="0"/>
              </a:rPr>
              <a:t>Whenever she heard that noise, …</a:t>
            </a:r>
          </a:p>
          <a:p>
            <a:r>
              <a:rPr lang="en-GB" dirty="0" smtClean="0">
                <a:latin typeface="Century Gothic" pitchFamily="34" charset="0"/>
              </a:rPr>
              <a:t>Because her head was so large, …</a:t>
            </a:r>
            <a:endParaRPr lang="en-GB" sz="3200" dirty="0" smtClean="0">
              <a:latin typeface="Century Gothic" pitchFamily="34" charset="0"/>
            </a:endParaRPr>
          </a:p>
          <a:p>
            <a:endParaRPr lang="en-GB" sz="3200" dirty="0">
              <a:latin typeface="Century Gothic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4653136"/>
            <a:ext cx="7128792" cy="54006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dirty="0" smtClean="0">
                <a:latin typeface="Century Gothic" pitchFamily="34" charset="0"/>
              </a:rPr>
              <a:t>Now try some of your own:</a:t>
            </a:r>
            <a:endParaRPr lang="en-GB" sz="2800" dirty="0"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5301208"/>
            <a:ext cx="1082348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since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465023" y="6030528"/>
            <a:ext cx="569387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as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991162" y="5319062"/>
            <a:ext cx="369012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if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843808" y="6057212"/>
            <a:ext cx="1758815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although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809410" y="5319062"/>
            <a:ext cx="1733167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because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5253442" y="6011533"/>
            <a:ext cx="1289135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during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308304" y="6042886"/>
            <a:ext cx="1156086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when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507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597" y="0"/>
            <a:ext cx="8229600" cy="1080120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l"/>
            <a:r>
              <a:rPr lang="en-GB" sz="2800" dirty="0" smtClean="0">
                <a:latin typeface="Century Gothic" pitchFamily="34" charset="0"/>
              </a:rPr>
              <a:t>Start </a:t>
            </a:r>
            <a:r>
              <a:rPr lang="en-GB" sz="2800" dirty="0">
                <a:latin typeface="Century Gothic" pitchFamily="34" charset="0"/>
              </a:rPr>
              <a:t>each sentence with an adverbial </a:t>
            </a:r>
            <a:r>
              <a:rPr lang="en-GB" sz="2800" dirty="0" smtClean="0">
                <a:latin typeface="Century Gothic" pitchFamily="34" charset="0"/>
              </a:rPr>
              <a:t>phrase (how, when, why or where):</a:t>
            </a:r>
            <a:endParaRPr lang="en-GB" sz="2800" dirty="0">
              <a:latin typeface="Century Gothic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582" y="4071382"/>
            <a:ext cx="8644873" cy="54006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dirty="0" smtClean="0">
                <a:latin typeface="Century Gothic" pitchFamily="34" charset="0"/>
              </a:rPr>
              <a:t>Now try some of your own using these adverbials: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782" y="5032569"/>
            <a:ext cx="2013693" cy="40011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Later that day,</a:t>
            </a:r>
            <a:endParaRPr lang="en-GB" sz="1400" dirty="0"/>
          </a:p>
        </p:txBody>
      </p:sp>
      <p:sp>
        <p:nvSpPr>
          <p:cNvPr id="7" name="Rectangle 6"/>
          <p:cNvSpPr/>
          <p:nvPr/>
        </p:nvSpPr>
        <p:spPr>
          <a:xfrm>
            <a:off x="2973411" y="4822410"/>
            <a:ext cx="2531462" cy="40011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After several hours,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316228" y="6076058"/>
            <a:ext cx="2271776" cy="40011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Below the water,</a:t>
            </a:r>
            <a:endParaRPr lang="en-GB" sz="1400" dirty="0"/>
          </a:p>
        </p:txBody>
      </p:sp>
      <p:sp>
        <p:nvSpPr>
          <p:cNvPr id="9" name="Rectangle 8"/>
          <p:cNvSpPr/>
          <p:nvPr/>
        </p:nvSpPr>
        <p:spPr>
          <a:xfrm>
            <a:off x="6206746" y="4822410"/>
            <a:ext cx="2456704" cy="70788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During the last seven seconds,</a:t>
            </a:r>
            <a:endParaRPr lang="en-GB" sz="1400" dirty="0"/>
          </a:p>
        </p:txBody>
      </p:sp>
      <p:sp>
        <p:nvSpPr>
          <p:cNvPr id="10" name="Rectangle 9"/>
          <p:cNvSpPr/>
          <p:nvPr/>
        </p:nvSpPr>
        <p:spPr>
          <a:xfrm>
            <a:off x="3364804" y="6264694"/>
            <a:ext cx="2048959" cy="40011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Under the tree,</a:t>
            </a:r>
            <a:endParaRPr lang="en-GB" sz="1400" dirty="0"/>
          </a:p>
        </p:txBody>
      </p:sp>
      <p:sp>
        <p:nvSpPr>
          <p:cNvPr id="11" name="Rectangle 10"/>
          <p:cNvSpPr/>
          <p:nvPr/>
        </p:nvSpPr>
        <p:spPr>
          <a:xfrm>
            <a:off x="2667013" y="5552838"/>
            <a:ext cx="2316660" cy="40011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On top of the hill,</a:t>
            </a:r>
            <a:endParaRPr lang="en-GB" sz="1400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09316" y="1197697"/>
            <a:ext cx="8611155" cy="287024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sz="3200" dirty="0" smtClean="0">
                <a:latin typeface="Century Gothic" pitchFamily="34" charset="0"/>
              </a:rPr>
              <a:t>Imran went home to tell his father about the horse.</a:t>
            </a:r>
            <a:endParaRPr lang="en-GB" dirty="0">
              <a:latin typeface="Century Gothic" pitchFamily="34" charset="0"/>
            </a:endParaRPr>
          </a:p>
          <a:p>
            <a:pPr marL="514350" indent="-514350">
              <a:buAutoNum type="arabicPeriod"/>
            </a:pPr>
            <a:r>
              <a:rPr lang="en-GB" sz="3200" dirty="0" smtClean="0">
                <a:latin typeface="Century Gothic" pitchFamily="34" charset="0"/>
              </a:rPr>
              <a:t>She slept under the stars, huddled in her blanket.</a:t>
            </a:r>
            <a:endParaRPr lang="en-GB" sz="3200" dirty="0">
              <a:latin typeface="Century Gothic" pitchFamily="34" charset="0"/>
            </a:endParaRPr>
          </a:p>
          <a:p>
            <a:pPr marL="0" indent="0">
              <a:buNone/>
            </a:pPr>
            <a:r>
              <a:rPr lang="en-GB" sz="3200" dirty="0" smtClean="0">
                <a:latin typeface="Century Gothic" pitchFamily="34" charset="0"/>
              </a:rPr>
              <a:t>3. We saw a man with a bow and arrows.</a:t>
            </a:r>
            <a:endParaRPr lang="en-GB" sz="3200" dirty="0"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40152" y="6087645"/>
            <a:ext cx="1595309" cy="40011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Terrifyingly,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89588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l"/>
            <a:r>
              <a:rPr lang="en-US" sz="2400" dirty="0"/>
              <a:t>Turn these sentences into </a:t>
            </a:r>
            <a:r>
              <a:rPr lang="en-US" sz="2400" u="sng" dirty="0"/>
              <a:t>direct speech</a:t>
            </a:r>
            <a:r>
              <a:rPr lang="en-US" sz="2400" dirty="0"/>
              <a:t> - </a:t>
            </a:r>
            <a:r>
              <a:rPr lang="en-US" sz="2400" dirty="0" smtClean="0"/>
              <a:t>include all punctuation </a:t>
            </a:r>
            <a:r>
              <a:rPr lang="en-US" sz="2400" dirty="0"/>
              <a:t>in the new sentence.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4642009"/>
            <a:ext cx="799288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2400" dirty="0" smtClean="0"/>
              <a:t>  “I hate playtimes!” shouted </a:t>
            </a:r>
            <a:r>
              <a:rPr lang="en-GB" sz="2400" dirty="0" err="1" smtClean="0"/>
              <a:t>Tahmida</a:t>
            </a:r>
            <a:r>
              <a:rPr lang="en-GB" sz="2400" dirty="0" smtClean="0"/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2400" dirty="0" smtClean="0"/>
              <a:t>David whispered, “I have a new pet frog,” to himself.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2400" dirty="0" smtClean="0"/>
              <a:t>“I love sharpening pencils,” sang Mr Bishop to the class.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89230" y="1412776"/>
            <a:ext cx="85920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1) </a:t>
            </a:r>
            <a:r>
              <a:rPr lang="en-GB" sz="2400" dirty="0" smtClean="0"/>
              <a:t>   Mrs Morris claimed </a:t>
            </a:r>
            <a:r>
              <a:rPr lang="en-GB" sz="2400" dirty="0"/>
              <a:t>that the Summer Fair would be a success. 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2) </a:t>
            </a:r>
            <a:r>
              <a:rPr lang="en-GB" sz="2400" dirty="0" smtClean="0"/>
              <a:t>   Mr Cooper shouted </a:t>
            </a:r>
            <a:r>
              <a:rPr lang="en-GB" sz="2400" dirty="0"/>
              <a:t>at the boy to stop </a:t>
            </a:r>
            <a:r>
              <a:rPr lang="en-GB" sz="2400" dirty="0" smtClean="0"/>
              <a:t>sleeping in </a:t>
            </a:r>
            <a:r>
              <a:rPr lang="en-GB" sz="2400" dirty="0"/>
              <a:t>the hall.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3)   </a:t>
            </a:r>
            <a:r>
              <a:rPr lang="en-GB" sz="2400" dirty="0" err="1" smtClean="0"/>
              <a:t>Sammar</a:t>
            </a:r>
            <a:r>
              <a:rPr lang="en-GB" sz="2400" dirty="0" smtClean="0"/>
              <a:t> told </a:t>
            </a:r>
            <a:r>
              <a:rPr lang="en-GB" sz="2400" dirty="0" err="1" smtClean="0"/>
              <a:t>Annas</a:t>
            </a:r>
            <a:r>
              <a:rPr lang="en-GB" sz="2400" dirty="0" smtClean="0"/>
              <a:t> that </a:t>
            </a:r>
            <a:r>
              <a:rPr lang="en-GB" sz="2400" dirty="0"/>
              <a:t>he could not come to </a:t>
            </a:r>
            <a:r>
              <a:rPr lang="en-GB" sz="2400" dirty="0" smtClean="0"/>
              <a:t>her party.</a:t>
            </a:r>
            <a:endParaRPr lang="en-GB" sz="2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5982" y="3573016"/>
            <a:ext cx="8229600" cy="85010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/>
              <a:t>Turn these sentences into </a:t>
            </a:r>
            <a:r>
              <a:rPr lang="en-US" sz="2400" u="sng" dirty="0" smtClean="0"/>
              <a:t>reported speech</a:t>
            </a:r>
            <a:r>
              <a:rPr lang="en-US" sz="2400" dirty="0" smtClean="0"/>
              <a:t> – remember you do  not need any speech marks!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2371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Copy out the </a:t>
            </a:r>
            <a:r>
              <a:rPr lang="en-US" sz="3200" b="1" dirty="0" smtClean="0"/>
              <a:t>pronouns</a:t>
            </a:r>
            <a:r>
              <a:rPr lang="en-US" sz="3200" dirty="0" smtClean="0"/>
              <a:t> in the sentence: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60847" y="4797152"/>
            <a:ext cx="7848872" cy="193899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4000" dirty="0" smtClean="0"/>
              <a:t>his    her     that     our      </a:t>
            </a:r>
            <a:r>
              <a:rPr lang="en-GB" sz="4000" dirty="0" err="1" smtClean="0"/>
              <a:t>we</a:t>
            </a:r>
            <a:r>
              <a:rPr lang="en-GB" sz="4000" dirty="0" smtClean="0"/>
              <a:t>       I    their     it    you     your</a:t>
            </a:r>
            <a:endParaRPr lang="en-GB" sz="3200" dirty="0"/>
          </a:p>
        </p:txBody>
      </p:sp>
      <p:sp>
        <p:nvSpPr>
          <p:cNvPr id="7" name="Rectangle 6"/>
          <p:cNvSpPr/>
          <p:nvPr/>
        </p:nvSpPr>
        <p:spPr>
          <a:xfrm>
            <a:off x="300394" y="1196752"/>
            <a:ext cx="85920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He put the coin into it.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After tea, we went to my house.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If you want to come with me, I need to know that he is safe.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It is time they gave us our money.</a:t>
            </a:r>
            <a:endParaRPr lang="en-GB" sz="2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5982" y="3573015"/>
            <a:ext cx="8229600" cy="106899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List all of the </a:t>
            </a:r>
            <a:r>
              <a:rPr lang="en-US" sz="3200" b="1" dirty="0" smtClean="0"/>
              <a:t>possessive pronouns (when someone owns something)  </a:t>
            </a:r>
            <a:r>
              <a:rPr lang="en-US" sz="3200" dirty="0" smtClean="0"/>
              <a:t>in this box: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smtClean="0"/>
              <a:t>Copy out the </a:t>
            </a:r>
            <a:r>
              <a:rPr lang="en-US" sz="3000" b="1" smtClean="0"/>
              <a:t>relative pronouns</a:t>
            </a:r>
            <a:r>
              <a:rPr lang="en-US" sz="3000" smtClean="0"/>
              <a:t> in the sentences:</a:t>
            </a:r>
            <a:endParaRPr lang="en-GB" sz="3000" dirty="0"/>
          </a:p>
        </p:txBody>
      </p:sp>
      <p:sp>
        <p:nvSpPr>
          <p:cNvPr id="10" name="TextBox 9"/>
          <p:cNvSpPr txBox="1"/>
          <p:nvPr/>
        </p:nvSpPr>
        <p:spPr>
          <a:xfrm>
            <a:off x="660847" y="4797152"/>
            <a:ext cx="7848872" cy="175432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dirty="0" smtClean="0"/>
              <a:t>The plant had purple flowers. The plant is strange and exotic. The flowers on the plant attracted the insects. The plant ate the insects.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00394" y="1196752"/>
            <a:ext cx="85920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The car, which was blue and pink, crashed into my house.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The man, who was rather small, rushed through the barrier.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The gate that had stripy paint wouldn’t open.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What we need is a new fridge.</a:t>
            </a:r>
            <a:endParaRPr lang="en-GB" sz="24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95982" y="3573015"/>
            <a:ext cx="8229600" cy="106899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Rewrite these sentences as one sentence, using pronouns to avoid repetition: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6563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  <a:solidFill>
            <a:srgbClr val="E4A6F8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 smtClean="0"/>
              <a:t>Rewrite these sentences in the past tense.</a:t>
            </a:r>
            <a:endParaRPr lang="en-GB" sz="3000" dirty="0"/>
          </a:p>
        </p:txBody>
      </p:sp>
      <p:sp>
        <p:nvSpPr>
          <p:cNvPr id="11" name="Rectangle 10"/>
          <p:cNvSpPr/>
          <p:nvPr/>
        </p:nvSpPr>
        <p:spPr>
          <a:xfrm>
            <a:off x="300394" y="1196752"/>
            <a:ext cx="85920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Imran will arrive late.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err="1" smtClean="0"/>
              <a:t>Saifur</a:t>
            </a:r>
            <a:r>
              <a:rPr lang="en-GB" sz="2400" dirty="0" smtClean="0"/>
              <a:t> reaches the target every time.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I will think about this carefully.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That footballer is rubbish at his game.</a:t>
            </a:r>
            <a:endParaRPr lang="en-GB" sz="24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95982" y="3516325"/>
            <a:ext cx="8229600" cy="8180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/>
              <a:t>Write </a:t>
            </a:r>
            <a:r>
              <a:rPr lang="en-US" sz="3200" dirty="0"/>
              <a:t>o</a:t>
            </a:r>
            <a:r>
              <a:rPr lang="en-US" sz="3200" dirty="0" smtClean="0"/>
              <a:t>ut all the forms of the verb </a:t>
            </a:r>
            <a:r>
              <a:rPr lang="en-US" sz="3200" b="1" u="sng" dirty="0" smtClean="0"/>
              <a:t>to be</a:t>
            </a:r>
            <a:r>
              <a:rPr lang="en-US" sz="3200" dirty="0" smtClean="0"/>
              <a:t>:</a:t>
            </a:r>
            <a:endParaRPr lang="en-GB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82487"/>
              </p:ext>
            </p:extLst>
          </p:nvPr>
        </p:nvGraphicFramePr>
        <p:xfrm>
          <a:off x="300394" y="4642008"/>
          <a:ext cx="8229600" cy="1737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50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2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7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r>
                        <a:rPr lang="en-GB" sz="3200" b="0" dirty="0" smtClean="0"/>
                        <a:t>I </a:t>
                      </a:r>
                      <a:endParaRPr lang="en-GB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b="0" dirty="0" smtClean="0"/>
                        <a:t>we</a:t>
                      </a:r>
                      <a:endParaRPr lang="en-GB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you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you </a:t>
                      </a:r>
                      <a:r>
                        <a:rPr lang="en-GB" sz="2000" dirty="0" smtClean="0"/>
                        <a:t>(plural)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he/she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they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25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9221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>Match the root word to the correct suffix to create a verb. You will need to change the ending: </a:t>
            </a:r>
            <a:endParaRPr lang="en-GB" sz="28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8262" y="3977929"/>
            <a:ext cx="5472608" cy="57606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/>
              <a:t>Write the correct verb for each sentence:</a:t>
            </a: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187909"/>
              </p:ext>
            </p:extLst>
          </p:nvPr>
        </p:nvGraphicFramePr>
        <p:xfrm>
          <a:off x="487229" y="1412776"/>
          <a:ext cx="2183904" cy="2590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83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category </a:t>
                      </a:r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tight </a:t>
                      </a:r>
                      <a:endParaRPr lang="en-GB" sz="2800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beauty </a:t>
                      </a:r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criminal</a:t>
                      </a:r>
                      <a:r>
                        <a:rPr lang="en-GB" sz="2800" b="0" baseline="0" dirty="0" smtClean="0"/>
                        <a:t> </a:t>
                      </a:r>
                      <a:endParaRPr lang="en-GB" sz="2800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wide </a:t>
                      </a:r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73695" y="1484784"/>
            <a:ext cx="1296144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- </a:t>
            </a:r>
            <a:r>
              <a:rPr lang="en-GB" sz="4000" b="1" dirty="0" err="1" smtClean="0"/>
              <a:t>ise</a:t>
            </a:r>
            <a:r>
              <a:rPr lang="en-GB" sz="4000" b="1" dirty="0" smtClean="0"/>
              <a:t>  </a:t>
            </a:r>
            <a:endParaRPr lang="en-GB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716016" y="2197142"/>
            <a:ext cx="1296144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- </a:t>
            </a:r>
            <a:r>
              <a:rPr lang="en-GB" sz="4000" b="1" dirty="0" err="1"/>
              <a:t>e</a:t>
            </a:r>
            <a:r>
              <a:rPr lang="en-GB" sz="4000" b="1" dirty="0" err="1" smtClean="0"/>
              <a:t>n</a:t>
            </a:r>
            <a:r>
              <a:rPr lang="en-GB" sz="4000" b="1" dirty="0" smtClean="0"/>
              <a:t>  </a:t>
            </a:r>
            <a:endParaRPr lang="en-GB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275856" y="2708920"/>
            <a:ext cx="1296144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- </a:t>
            </a:r>
            <a:r>
              <a:rPr lang="en-GB" sz="4000" b="1" dirty="0" err="1" smtClean="0"/>
              <a:t>ify</a:t>
            </a:r>
            <a:r>
              <a:rPr lang="en-GB" sz="4000" b="1" dirty="0" smtClean="0"/>
              <a:t>  </a:t>
            </a:r>
            <a:endParaRPr lang="en-GB" sz="40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527962"/>
              </p:ext>
            </p:extLst>
          </p:nvPr>
        </p:nvGraphicFramePr>
        <p:xfrm>
          <a:off x="6345244" y="1412776"/>
          <a:ext cx="2183904" cy="20726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83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solid </a:t>
                      </a:r>
                      <a:endParaRPr lang="en-GB" sz="2800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apology </a:t>
                      </a:r>
                      <a:endParaRPr lang="en-GB" sz="2800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short </a:t>
                      </a:r>
                      <a:endParaRPr lang="en-GB" sz="2800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quality</a:t>
                      </a:r>
                      <a:endParaRPr lang="en-GB" sz="2800" b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78262" y="4564351"/>
            <a:ext cx="85920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As the sun came out, the day began to     </a:t>
            </a:r>
            <a:r>
              <a:rPr lang="en-GB" sz="2400" i="1" dirty="0" smtClean="0"/>
              <a:t>brighten / </a:t>
            </a:r>
            <a:r>
              <a:rPr lang="en-GB" sz="2400" i="1" dirty="0" err="1" smtClean="0"/>
              <a:t>brightise</a:t>
            </a:r>
            <a:endParaRPr lang="en-GB" sz="2400" i="1" dirty="0" smtClean="0"/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err="1" smtClean="0"/>
              <a:t>Latif</a:t>
            </a:r>
            <a:r>
              <a:rPr lang="en-GB" sz="2400" dirty="0" smtClean="0"/>
              <a:t> was trying to </a:t>
            </a:r>
            <a:r>
              <a:rPr lang="en-GB" sz="2400" i="1" dirty="0" err="1" smtClean="0"/>
              <a:t>memorate</a:t>
            </a:r>
            <a:r>
              <a:rPr lang="en-GB" sz="2400" i="1" dirty="0" smtClean="0"/>
              <a:t> / memorise </a:t>
            </a:r>
            <a:r>
              <a:rPr lang="en-GB" sz="2400" dirty="0" smtClean="0"/>
              <a:t>his spellings.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err="1" smtClean="0"/>
              <a:t>Nazifa</a:t>
            </a:r>
            <a:r>
              <a:rPr lang="en-GB" sz="2400" dirty="0" smtClean="0"/>
              <a:t> tried to </a:t>
            </a:r>
            <a:r>
              <a:rPr lang="en-GB" sz="2400" i="1" dirty="0" smtClean="0"/>
              <a:t>confiscate / </a:t>
            </a:r>
            <a:r>
              <a:rPr lang="en-GB" sz="2400" i="1" dirty="0" err="1" smtClean="0"/>
              <a:t>confiscify</a:t>
            </a:r>
            <a:r>
              <a:rPr lang="en-GB" sz="2400" i="1" dirty="0" smtClean="0"/>
              <a:t> </a:t>
            </a:r>
            <a:r>
              <a:rPr lang="en-GB" sz="2400" dirty="0" smtClean="0"/>
              <a:t>the pencils.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GB" sz="2400" dirty="0" smtClean="0"/>
              <a:t>Miss Lovell tried to </a:t>
            </a:r>
            <a:r>
              <a:rPr lang="en-GB" sz="2400" i="1" dirty="0" err="1" smtClean="0"/>
              <a:t>lengthify</a:t>
            </a:r>
            <a:r>
              <a:rPr lang="en-GB" sz="2400" i="1" dirty="0" smtClean="0"/>
              <a:t> / </a:t>
            </a:r>
            <a:r>
              <a:rPr lang="en-GB" sz="2400" i="1" dirty="0" err="1" smtClean="0"/>
              <a:t>lengthise</a:t>
            </a:r>
            <a:r>
              <a:rPr lang="en-GB" sz="2400" i="1" dirty="0" smtClean="0"/>
              <a:t> / lengthen </a:t>
            </a:r>
            <a:r>
              <a:rPr lang="en-GB" sz="2400" dirty="0" smtClean="0"/>
              <a:t>her legs.</a:t>
            </a:r>
          </a:p>
        </p:txBody>
      </p:sp>
    </p:spTree>
    <p:extLst>
      <p:ext uri="{BB962C8B-B14F-4D97-AF65-F5344CB8AC3E}">
        <p14:creationId xmlns:p14="http://schemas.microsoft.com/office/powerpoint/2010/main" val="227850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562074"/>
          </a:xfrm>
          <a:prstGeom prst="rect">
            <a:avLst/>
          </a:prstGeom>
          <a:solidFill>
            <a:srgbClr val="41DF98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 smtClean="0"/>
              <a:t>Copy out the noun phrases below:</a:t>
            </a:r>
            <a:endParaRPr lang="en-GB" sz="3000" dirty="0"/>
          </a:p>
        </p:txBody>
      </p:sp>
      <p:sp>
        <p:nvSpPr>
          <p:cNvPr id="10" name="TextBox 9"/>
          <p:cNvSpPr txBox="1"/>
          <p:nvPr/>
        </p:nvSpPr>
        <p:spPr>
          <a:xfrm>
            <a:off x="107505" y="908661"/>
            <a:ext cx="8784974" cy="203132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800" dirty="0" smtClean="0"/>
              <a:t>two </a:t>
            </a:r>
            <a:r>
              <a:rPr lang="en-GB" sz="2800" dirty="0"/>
              <a:t>angry dogs in the </a:t>
            </a:r>
            <a:r>
              <a:rPr lang="en-GB" sz="2800" dirty="0" smtClean="0"/>
              <a:t>street                 running like the wind             some yellow petals                      the wooden hut was on fire             these happy and joyful times</a:t>
            </a:r>
            <a:endParaRPr lang="en-GB" sz="28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07505" y="3140968"/>
            <a:ext cx="8229600" cy="106899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/>
              <a:t>Write out a noun phrase with at least four words for each of these pictures: </a:t>
            </a:r>
            <a:endParaRPr lang="en-GB" sz="2800" dirty="0"/>
          </a:p>
        </p:txBody>
      </p:sp>
      <p:pic>
        <p:nvPicPr>
          <p:cNvPr id="1026" name="Picture 2" descr="C:\Users\DanC\AppData\Local\Microsoft\Windows\Temporary Internet Files\Content.IE5\CMFBMWBX\MC90044177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4225716"/>
            <a:ext cx="2079600" cy="20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636" y="443711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1</a:t>
            </a:r>
            <a:endParaRPr lang="en-GB" sz="2800" dirty="0"/>
          </a:p>
        </p:txBody>
      </p:sp>
      <p:pic>
        <p:nvPicPr>
          <p:cNvPr id="1027" name="Picture 3" descr="C:\Users\DanC\AppData\Local\Microsoft\Windows\Temporary Internet Files\Content.IE5\80NHND8V\MC900433897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163" y="5153025"/>
            <a:ext cx="1704975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2513459" y="526938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2</a:t>
            </a:r>
            <a:endParaRPr lang="en-GB" sz="2800" dirty="0"/>
          </a:p>
        </p:txBody>
      </p:sp>
      <p:pic>
        <p:nvPicPr>
          <p:cNvPr id="1028" name="Picture 4" descr="C:\Users\DanC\AppData\Local\Microsoft\Windows\Temporary Internet Files\Content.IE5\TOHIE5CP\MC90019216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293" y="4686418"/>
            <a:ext cx="2336007" cy="124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5068688" y="43866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3</a:t>
            </a:r>
            <a:endParaRPr lang="en-GB" sz="2800" dirty="0"/>
          </a:p>
        </p:txBody>
      </p:sp>
      <p:pic>
        <p:nvPicPr>
          <p:cNvPr id="1029" name="Picture 5" descr="C:\Users\DanC\AppData\Local\Microsoft\Windows\Temporary Internet Files\Content.IE5\GSQU3VFE\MC900437077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004" y="5071387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7645846" y="4720373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4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1326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3200" b="1" u="sng" dirty="0" smtClean="0">
                <a:latin typeface="Century Gothic" pitchFamily="34" charset="0"/>
              </a:rPr>
              <a:t>Sentence types and questions</a:t>
            </a:r>
            <a:endParaRPr lang="en-GB" sz="3200" u="sng" dirty="0">
              <a:latin typeface="Century Gothic" pitchFamily="34" charset="0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8676456" cy="432048"/>
          </a:xfrm>
          <a:solidFill>
            <a:srgbClr val="A0C4FE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Convert each sentence into a question or statement:  the first is done for you!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298686" y="4860085"/>
            <a:ext cx="3540353" cy="132343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Write three more questions and separate statements for someone else to convert.</a:t>
            </a:r>
            <a:endParaRPr lang="en-GB" sz="1400" dirty="0"/>
          </a:p>
        </p:txBody>
      </p:sp>
      <p:sp>
        <p:nvSpPr>
          <p:cNvPr id="20" name="Rectangle 19"/>
          <p:cNvSpPr/>
          <p:nvPr/>
        </p:nvSpPr>
        <p:spPr>
          <a:xfrm>
            <a:off x="9270476" y="5795602"/>
            <a:ext cx="369012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if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7229046" y="4213344"/>
            <a:ext cx="1609993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GB" sz="2800" u="sng" dirty="0" smtClean="0"/>
              <a:t>Challenge</a:t>
            </a:r>
            <a:endParaRPr lang="en-GB" u="sng" dirty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164823" y="4596111"/>
            <a:ext cx="4839226" cy="417066"/>
          </a:xfrm>
          <a:prstGeom prst="rect">
            <a:avLst/>
          </a:prstGeom>
          <a:solidFill>
            <a:srgbClr val="A0C4FE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Rewrite these sentences as questions:</a:t>
            </a:r>
            <a:endParaRPr lang="en-GB" sz="2800" b="1" dirty="0" smtClean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682667"/>
              </p:ext>
            </p:extLst>
          </p:nvPr>
        </p:nvGraphicFramePr>
        <p:xfrm>
          <a:off x="179512" y="1367077"/>
          <a:ext cx="6768752" cy="32004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Statement </a:t>
                      </a:r>
                      <a:endParaRPr lang="en-GB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Question </a:t>
                      </a:r>
                      <a:endParaRPr lang="en-GB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It is three o’clock.</a:t>
                      </a:r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Is it three o’clock?</a:t>
                      </a:r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1. The bag is heavy.</a:t>
                      </a:r>
                      <a:endParaRPr lang="en-GB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2. </a:t>
                      </a:r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Is the car in the garage?</a:t>
                      </a:r>
                      <a:endParaRPr lang="en-GB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3. Let’s go skating.</a:t>
                      </a:r>
                      <a:endParaRPr lang="en-GB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4.</a:t>
                      </a:r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Is it snowing?</a:t>
                      </a:r>
                      <a:endParaRPr lang="en-GB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5. This is a sentence.</a:t>
                      </a:r>
                      <a:endParaRPr lang="en-GB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64823" y="5072300"/>
            <a:ext cx="425110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It is very cold.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Those shops are the best.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I like asparagus.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The film will be very good.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He was funny.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6744613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FC000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600" dirty="0" smtClean="0"/>
              <a:t>Complete with a connective…</a:t>
            </a:r>
            <a:endParaRPr lang="en-GB" altLang="en-US" sz="3600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68313" y="6165850"/>
            <a:ext cx="2967037" cy="244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GB" altLang="en-US" sz="1000">
                <a:latin typeface="Comic Sans MS" pitchFamily="66" charset="0"/>
              </a:rPr>
              <a:t>Idea from Pie Corbett -Grammar through T4W</a:t>
            </a:r>
          </a:p>
        </p:txBody>
      </p:sp>
      <p:sp>
        <p:nvSpPr>
          <p:cNvPr id="6" name="AutoShape 10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7" name="Picture 13" descr="2010061712485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4105275" cy="308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95288" y="1628775"/>
            <a:ext cx="41767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The clown smiled…</a:t>
            </a:r>
          </a:p>
        </p:txBody>
      </p:sp>
      <p:graphicFrame>
        <p:nvGraphicFramePr>
          <p:cNvPr id="9" name="Group 49"/>
          <p:cNvGraphicFramePr>
            <a:graphicFrameLocks/>
          </p:cNvGraphicFramePr>
          <p:nvPr/>
        </p:nvGraphicFramePr>
        <p:xfrm>
          <a:off x="4716463" y="1773238"/>
          <a:ext cx="4032250" cy="4679952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69988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then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but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9988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because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what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when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While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9988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where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who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that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 soon as 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9988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before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after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until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although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588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41DF98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>
                <a:latin typeface="Comic Sans MS" pitchFamily="66" charset="0"/>
              </a:rPr>
              <a:t>Just get joining…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95288" y="1989138"/>
            <a:ext cx="4105275" cy="116046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i="1">
                <a:latin typeface="Comic Sans MS" pitchFamily="66" charset="0"/>
              </a:rPr>
              <a:t>The cart stopped.</a:t>
            </a:r>
          </a:p>
          <a:p>
            <a:pPr algn="ctr">
              <a:spcBef>
                <a:spcPct val="50000"/>
              </a:spcBef>
            </a:pPr>
            <a:r>
              <a:rPr lang="en-GB" altLang="en-US" i="1">
                <a:latin typeface="Comic Sans MS" pitchFamily="66" charset="0"/>
              </a:rPr>
              <a:t>The hobbit got down. 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95288" y="6308725"/>
            <a:ext cx="3887787" cy="244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1000">
                <a:latin typeface="Comic Sans MS" pitchFamily="66" charset="0"/>
              </a:rPr>
              <a:t>Idea from Pie Corbett -Grammar through T4W</a:t>
            </a:r>
          </a:p>
        </p:txBody>
      </p:sp>
      <p:graphicFrame>
        <p:nvGraphicFramePr>
          <p:cNvPr id="13" name="Group 29"/>
          <p:cNvGraphicFramePr>
            <a:graphicFrameLocks noGrp="1"/>
          </p:cNvGraphicFramePr>
          <p:nvPr>
            <p:ph idx="1"/>
          </p:nvPr>
        </p:nvGraphicFramePr>
        <p:xfrm>
          <a:off x="395288" y="3500438"/>
          <a:ext cx="7559675" cy="2665414"/>
        </p:xfrm>
        <a:graphic>
          <a:graphicData uri="http://schemas.openxmlformats.org/drawingml/2006/table">
            <a:tbl>
              <a:tblPr/>
              <a:tblGrid>
                <a:gridCol w="1890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7413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after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but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 soon as 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588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because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while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before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although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7413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whenever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when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immediately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AutoShape 31"/>
          <p:cNvSpPr>
            <a:spLocks noChangeArrowheads="1"/>
          </p:cNvSpPr>
          <p:nvPr/>
        </p:nvSpPr>
        <p:spPr bwMode="auto">
          <a:xfrm>
            <a:off x="5219700" y="1700213"/>
            <a:ext cx="3240088" cy="1368425"/>
          </a:xfrm>
          <a:prstGeom prst="cloudCallout">
            <a:avLst>
              <a:gd name="adj1" fmla="val -65236"/>
              <a:gd name="adj2" fmla="val 44431"/>
            </a:avLst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GB" altLang="en-US" sz="1000">
                <a:latin typeface="Comic Sans MS" pitchFamily="66" charset="0"/>
              </a:rPr>
              <a:t>If the word comes at the beginning you will need to join with  a comma eg As the cart stopped, the hobbit got down.</a:t>
            </a:r>
          </a:p>
        </p:txBody>
      </p:sp>
    </p:spTree>
    <p:extLst>
      <p:ext uri="{BB962C8B-B14F-4D97-AF65-F5344CB8AC3E}">
        <p14:creationId xmlns:p14="http://schemas.microsoft.com/office/powerpoint/2010/main" val="234875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…… and finish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dirty="0" smtClean="0"/>
              <a:t>What could the beginning of the sentence be if this is the ending?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… it was midnight</a:t>
            </a:r>
          </a:p>
          <a:p>
            <a:r>
              <a:rPr lang="en-GB" altLang="en-US" dirty="0" smtClean="0"/>
              <a:t>…standing in water had made his toes wrinkle</a:t>
            </a:r>
          </a:p>
          <a:p>
            <a:r>
              <a:rPr lang="en-GB" altLang="en-US" dirty="0" smtClean="0"/>
              <a:t>… they were pretty exhausted</a:t>
            </a:r>
          </a:p>
          <a:p>
            <a:r>
              <a:rPr lang="en-GB" altLang="en-US" dirty="0" smtClean="0"/>
              <a:t>…vegetables are healthy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79946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-10342" y="3761475"/>
            <a:ext cx="6660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/>
              <a:t>un-       </a:t>
            </a:r>
            <a:r>
              <a:rPr lang="en-GB" sz="2400" dirty="0" smtClean="0"/>
              <a:t>_________      _________     _________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trans-   _________      </a:t>
            </a:r>
            <a:r>
              <a:rPr lang="en-GB" sz="2400" dirty="0"/>
              <a:t>_________     _________</a:t>
            </a:r>
            <a:endParaRPr lang="en-GB" sz="24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/>
              <a:t>inter- </a:t>
            </a:r>
            <a:r>
              <a:rPr lang="en-GB" sz="2400" dirty="0" smtClean="0"/>
              <a:t>  _________      </a:t>
            </a:r>
            <a:r>
              <a:rPr lang="en-GB" sz="2400" dirty="0"/>
              <a:t>_________     </a:t>
            </a:r>
            <a:r>
              <a:rPr lang="en-GB" sz="2400" dirty="0" smtClean="0"/>
              <a:t>_________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2400" b="1" u="sng" dirty="0" smtClean="0">
                <a:latin typeface="Century Gothic" pitchFamily="34" charset="0"/>
              </a:rPr>
              <a:t>Suffixes and prefixes – </a:t>
            </a:r>
            <a:r>
              <a:rPr lang="en-GB" sz="2400" u="sng" dirty="0" smtClean="0">
                <a:latin typeface="Century Gothic" pitchFamily="34" charset="0"/>
              </a:rPr>
              <a:t>changing the meaning of words</a:t>
            </a:r>
            <a:endParaRPr lang="en-GB" sz="2400" u="sng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11968"/>
            <a:ext cx="6228184" cy="403771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Write three words starting with each prefix:</a:t>
            </a:r>
          </a:p>
        </p:txBody>
      </p:sp>
      <p:sp>
        <p:nvSpPr>
          <p:cNvPr id="7" name="Rectangle 6"/>
          <p:cNvSpPr/>
          <p:nvPr/>
        </p:nvSpPr>
        <p:spPr>
          <a:xfrm>
            <a:off x="9270476" y="5795602"/>
            <a:ext cx="369012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if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6611817" y="3564221"/>
            <a:ext cx="2239278" cy="249299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/>
              <a:t>Challenge: </a:t>
            </a:r>
          </a:p>
          <a:p>
            <a:r>
              <a:rPr lang="en-GB" dirty="0" smtClean="0"/>
              <a:t>Think of three more words using: </a:t>
            </a:r>
          </a:p>
          <a:p>
            <a:endParaRPr lang="en-GB" sz="2400" dirty="0" smtClean="0"/>
          </a:p>
          <a:p>
            <a:r>
              <a:rPr lang="en-GB" sz="2400" dirty="0" smtClean="0"/>
              <a:t>super-</a:t>
            </a:r>
          </a:p>
          <a:p>
            <a:endParaRPr lang="en-GB" sz="2400" dirty="0" smtClean="0"/>
          </a:p>
          <a:p>
            <a:r>
              <a:rPr lang="en-GB" sz="2400" dirty="0" smtClean="0"/>
              <a:t>-</a:t>
            </a:r>
            <a:r>
              <a:rPr lang="en-GB" sz="2400" dirty="0" err="1" smtClean="0"/>
              <a:t>ment</a:t>
            </a:r>
            <a:endParaRPr lang="en-GB" sz="2400" dirty="0" smtClean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7729" y="5064526"/>
            <a:ext cx="5724128" cy="432048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latin typeface="Century Gothic" pitchFamily="34" charset="0"/>
              </a:rPr>
              <a:t>C. </a:t>
            </a:r>
            <a:r>
              <a:rPr lang="en-GB" sz="2000" b="1" dirty="0" smtClean="0"/>
              <a:t>Write three words ending with each suffix: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729" y="5457047"/>
            <a:ext cx="6660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-ness   _________      _________     _________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-</a:t>
            </a:r>
            <a:r>
              <a:rPr lang="en-GB" sz="2400" dirty="0" err="1" smtClean="0"/>
              <a:t>tion</a:t>
            </a:r>
            <a:r>
              <a:rPr lang="en-GB" sz="2400" dirty="0" smtClean="0"/>
              <a:t>   _________      </a:t>
            </a:r>
            <a:r>
              <a:rPr lang="en-GB" sz="2400" dirty="0"/>
              <a:t>_________     _________</a:t>
            </a:r>
            <a:endParaRPr lang="en-GB" sz="24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-</a:t>
            </a:r>
            <a:r>
              <a:rPr lang="en-GB" sz="2400" dirty="0" err="1" smtClean="0"/>
              <a:t>ive</a:t>
            </a:r>
            <a:r>
              <a:rPr lang="en-GB" sz="2400" dirty="0" smtClean="0"/>
              <a:t>    _________      </a:t>
            </a:r>
            <a:r>
              <a:rPr lang="en-GB" sz="2400" dirty="0"/>
              <a:t>_________     </a:t>
            </a:r>
            <a:r>
              <a:rPr lang="en-GB" sz="2400" dirty="0" smtClean="0"/>
              <a:t>_________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7729" y="616714"/>
            <a:ext cx="7987328" cy="432048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 smtClean="0">
                <a:latin typeface="Century Gothic" pitchFamily="34" charset="0"/>
              </a:rPr>
              <a:t>A. </a:t>
            </a:r>
            <a:r>
              <a:rPr lang="en-GB" sz="2000" b="1" dirty="0"/>
              <a:t>Write new words that can be </a:t>
            </a:r>
            <a:r>
              <a:rPr lang="en-GB" sz="2000" b="1" dirty="0" smtClean="0"/>
              <a:t>made using the suffixes and root words:</a:t>
            </a:r>
            <a:endParaRPr lang="en-GB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444076"/>
              </p:ext>
            </p:extLst>
          </p:nvPr>
        </p:nvGraphicFramePr>
        <p:xfrm>
          <a:off x="132184" y="1075650"/>
          <a:ext cx="8112225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2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2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24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315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Root word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-less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GB" sz="2000" dirty="0" err="1" smtClean="0">
                          <a:solidFill>
                            <a:schemeClr val="tx1"/>
                          </a:solidFill>
                        </a:rPr>
                        <a:t>ful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GB" sz="2000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-ness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315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care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careless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careful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cared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315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kind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315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thought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315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wish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081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" y="1272256"/>
            <a:ext cx="70439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My </a:t>
            </a:r>
            <a:r>
              <a:rPr lang="en-GB" sz="2400" dirty="0"/>
              <a:t>aeroplane flew ___________ </a:t>
            </a:r>
            <a:r>
              <a:rPr lang="en-GB" sz="2400" dirty="0" smtClean="0"/>
              <a:t>the clouds.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My dog ran </a:t>
            </a:r>
            <a:r>
              <a:rPr lang="en-GB" sz="2400" dirty="0"/>
              <a:t>___________ </a:t>
            </a:r>
            <a:r>
              <a:rPr lang="en-GB" sz="2400" dirty="0" smtClean="0"/>
              <a:t> the car.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I placed a £5 note </a:t>
            </a:r>
            <a:r>
              <a:rPr lang="en-GB" sz="2400" dirty="0"/>
              <a:t>___________ </a:t>
            </a:r>
            <a:r>
              <a:rPr lang="en-GB" sz="2400" dirty="0" smtClean="0"/>
              <a:t> my pocket.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___________ the night sky, I saw a witch.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Maheen</a:t>
            </a:r>
            <a:r>
              <a:rPr lang="en-GB" sz="2400" dirty="0" smtClean="0"/>
              <a:t> hid </a:t>
            </a:r>
            <a:r>
              <a:rPr lang="en-GB" sz="2400" dirty="0"/>
              <a:t>___________ </a:t>
            </a:r>
            <a:r>
              <a:rPr lang="en-GB" sz="2400" dirty="0" smtClean="0"/>
              <a:t>the door in terror.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Kasim</a:t>
            </a:r>
            <a:r>
              <a:rPr lang="en-GB" sz="2400" dirty="0" smtClean="0"/>
              <a:t> ran </a:t>
            </a:r>
            <a:r>
              <a:rPr lang="en-GB" sz="2400" dirty="0"/>
              <a:t>___________ </a:t>
            </a:r>
            <a:r>
              <a:rPr lang="en-GB" sz="2400" dirty="0" smtClean="0"/>
              <a:t> the buses for a dare.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2400" b="1" u="sng" dirty="0" smtClean="0">
                <a:latin typeface="Century Gothic" pitchFamily="34" charset="0"/>
              </a:rPr>
              <a:t>Singular and Plural – </a:t>
            </a:r>
            <a:r>
              <a:rPr lang="en-GB" sz="2400" u="sng" dirty="0" smtClean="0">
                <a:latin typeface="Century Gothic" pitchFamily="34" charset="0"/>
              </a:rPr>
              <a:t>one or more of something</a:t>
            </a:r>
            <a:endParaRPr lang="en-GB" sz="2400" u="sng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5724128" cy="432048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Choose a suitable preposition to go in the gap:</a:t>
            </a:r>
          </a:p>
        </p:txBody>
      </p:sp>
      <p:sp>
        <p:nvSpPr>
          <p:cNvPr id="5" name="Rectangle 4"/>
          <p:cNvSpPr/>
          <p:nvPr/>
        </p:nvSpPr>
        <p:spPr>
          <a:xfrm>
            <a:off x="6858565" y="677793"/>
            <a:ext cx="1992530" cy="3046988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entury Gothic" pitchFamily="34" charset="0"/>
              </a:rPr>
              <a:t>into</a:t>
            </a:r>
          </a:p>
          <a:p>
            <a:r>
              <a:rPr lang="en-GB" sz="2400" dirty="0" smtClean="0">
                <a:latin typeface="Century Gothic" pitchFamily="34" charset="0"/>
              </a:rPr>
              <a:t>between</a:t>
            </a:r>
          </a:p>
          <a:p>
            <a:r>
              <a:rPr lang="en-GB" sz="2400" dirty="0" smtClean="0">
                <a:latin typeface="Century Gothic" pitchFamily="34" charset="0"/>
              </a:rPr>
              <a:t>behind</a:t>
            </a:r>
          </a:p>
          <a:p>
            <a:r>
              <a:rPr lang="en-GB" sz="2400" dirty="0" smtClean="0">
                <a:latin typeface="Century Gothic" pitchFamily="34" charset="0"/>
              </a:rPr>
              <a:t>in</a:t>
            </a:r>
          </a:p>
          <a:p>
            <a:r>
              <a:rPr lang="en-GB" sz="2400" dirty="0" smtClean="0">
                <a:latin typeface="Century Gothic" pitchFamily="34" charset="0"/>
              </a:rPr>
              <a:t>on</a:t>
            </a:r>
          </a:p>
          <a:p>
            <a:r>
              <a:rPr lang="en-GB" sz="2400" dirty="0" smtClean="0">
                <a:latin typeface="Century Gothic" pitchFamily="34" charset="0"/>
              </a:rPr>
              <a:t>above</a:t>
            </a:r>
          </a:p>
          <a:p>
            <a:r>
              <a:rPr lang="en-GB" sz="2400" dirty="0" smtClean="0">
                <a:latin typeface="Century Gothic" pitchFamily="34" charset="0"/>
              </a:rPr>
              <a:t>beside</a:t>
            </a:r>
          </a:p>
          <a:p>
            <a:r>
              <a:rPr lang="en-GB" sz="2400" dirty="0" smtClean="0">
                <a:latin typeface="Century Gothic" pitchFamily="34" charset="0"/>
              </a:rPr>
              <a:t>under</a:t>
            </a:r>
            <a:endParaRPr lang="en-GB" sz="1600" dirty="0"/>
          </a:p>
        </p:txBody>
      </p:sp>
      <p:sp>
        <p:nvSpPr>
          <p:cNvPr id="7" name="Rectangle 6"/>
          <p:cNvSpPr/>
          <p:nvPr/>
        </p:nvSpPr>
        <p:spPr>
          <a:xfrm>
            <a:off x="9270476" y="5795602"/>
            <a:ext cx="369012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if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" y="3710506"/>
            <a:ext cx="6012160" cy="52795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Add a sentence to these prepositional phrases:</a:t>
            </a:r>
            <a:endParaRPr lang="en-GB" sz="28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21974" y="4466279"/>
            <a:ext cx="4622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/>
              <a:t>u</a:t>
            </a:r>
            <a:r>
              <a:rPr lang="en-GB" sz="2200" dirty="0" smtClean="0"/>
              <a:t>nder the branches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down a dark hole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beside a roaring waterfall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over by the garages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below the surface of the water</a:t>
            </a:r>
            <a:endParaRPr lang="en-GB" sz="2200" dirty="0"/>
          </a:p>
        </p:txBody>
      </p:sp>
      <p:sp>
        <p:nvSpPr>
          <p:cNvPr id="16" name="Rectangle 15"/>
          <p:cNvSpPr/>
          <p:nvPr/>
        </p:nvSpPr>
        <p:spPr>
          <a:xfrm>
            <a:off x="4964712" y="4403669"/>
            <a:ext cx="3567728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Century Gothic" pitchFamily="34" charset="0"/>
              </a:rPr>
              <a:t>Challenge: </a:t>
            </a:r>
          </a:p>
          <a:p>
            <a:r>
              <a:rPr lang="en-GB" sz="2400" dirty="0" smtClean="0">
                <a:latin typeface="Century Gothic" pitchFamily="34" charset="0"/>
              </a:rPr>
              <a:t>Think of four more prepositional phrases to make into new sentences.</a:t>
            </a:r>
          </a:p>
        </p:txBody>
      </p:sp>
    </p:spTree>
    <p:extLst>
      <p:ext uri="{BB962C8B-B14F-4D97-AF65-F5344CB8AC3E}">
        <p14:creationId xmlns:p14="http://schemas.microsoft.com/office/powerpoint/2010/main" val="2065160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" y="1272256"/>
            <a:ext cx="70439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My </a:t>
            </a:r>
            <a:r>
              <a:rPr lang="en-GB" sz="2400" dirty="0"/>
              <a:t>aeroplane flew ___________ </a:t>
            </a:r>
            <a:r>
              <a:rPr lang="en-GB" sz="2400" dirty="0" smtClean="0"/>
              <a:t>the clouds.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My dog ran </a:t>
            </a:r>
            <a:r>
              <a:rPr lang="en-GB" sz="2400" dirty="0"/>
              <a:t>___________ </a:t>
            </a:r>
            <a:r>
              <a:rPr lang="en-GB" sz="2400" dirty="0" smtClean="0"/>
              <a:t> the car.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I placed a £5 note </a:t>
            </a:r>
            <a:r>
              <a:rPr lang="en-GB" sz="2400" dirty="0"/>
              <a:t>___________ </a:t>
            </a:r>
            <a:r>
              <a:rPr lang="en-GB" sz="2400" dirty="0" smtClean="0"/>
              <a:t> my pocket.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___________ the night sky, I saw a witch.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Maheen</a:t>
            </a:r>
            <a:r>
              <a:rPr lang="en-GB" sz="2400" dirty="0" smtClean="0"/>
              <a:t> hid </a:t>
            </a:r>
            <a:r>
              <a:rPr lang="en-GB" sz="2400" dirty="0"/>
              <a:t>___________ </a:t>
            </a:r>
            <a:r>
              <a:rPr lang="en-GB" sz="2400" dirty="0" smtClean="0"/>
              <a:t>the door in terror.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Kasim</a:t>
            </a:r>
            <a:r>
              <a:rPr lang="en-GB" sz="2400" dirty="0" smtClean="0"/>
              <a:t> ran </a:t>
            </a:r>
            <a:r>
              <a:rPr lang="en-GB" sz="2400" dirty="0"/>
              <a:t>___________ </a:t>
            </a:r>
            <a:r>
              <a:rPr lang="en-GB" sz="2400" dirty="0" smtClean="0"/>
              <a:t> the buses for a dare.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2400" b="1" u="sng" dirty="0" smtClean="0">
                <a:latin typeface="Century Gothic" pitchFamily="34" charset="0"/>
              </a:rPr>
              <a:t>Prepositions – </a:t>
            </a:r>
            <a:r>
              <a:rPr lang="en-GB" sz="2400" u="sng" dirty="0" smtClean="0">
                <a:latin typeface="Century Gothic" pitchFamily="34" charset="0"/>
              </a:rPr>
              <a:t>these show where something is</a:t>
            </a:r>
            <a:endParaRPr lang="en-GB" sz="2400" u="sng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5724128" cy="432048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Choose a suitable preposition to go in the gap:</a:t>
            </a:r>
          </a:p>
        </p:txBody>
      </p:sp>
      <p:sp>
        <p:nvSpPr>
          <p:cNvPr id="5" name="Rectangle 4"/>
          <p:cNvSpPr/>
          <p:nvPr/>
        </p:nvSpPr>
        <p:spPr>
          <a:xfrm>
            <a:off x="6858565" y="677793"/>
            <a:ext cx="1992530" cy="3046988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entury Gothic" pitchFamily="34" charset="0"/>
              </a:rPr>
              <a:t>into</a:t>
            </a:r>
          </a:p>
          <a:p>
            <a:r>
              <a:rPr lang="en-GB" sz="2400" dirty="0" smtClean="0">
                <a:latin typeface="Century Gothic" pitchFamily="34" charset="0"/>
              </a:rPr>
              <a:t>between</a:t>
            </a:r>
          </a:p>
          <a:p>
            <a:r>
              <a:rPr lang="en-GB" sz="2400" dirty="0" smtClean="0">
                <a:latin typeface="Century Gothic" pitchFamily="34" charset="0"/>
              </a:rPr>
              <a:t>behind</a:t>
            </a:r>
          </a:p>
          <a:p>
            <a:r>
              <a:rPr lang="en-GB" sz="2400" dirty="0" smtClean="0">
                <a:latin typeface="Century Gothic" pitchFamily="34" charset="0"/>
              </a:rPr>
              <a:t>in</a:t>
            </a:r>
          </a:p>
          <a:p>
            <a:r>
              <a:rPr lang="en-GB" sz="2400" dirty="0" smtClean="0">
                <a:latin typeface="Century Gothic" pitchFamily="34" charset="0"/>
              </a:rPr>
              <a:t>on</a:t>
            </a:r>
          </a:p>
          <a:p>
            <a:r>
              <a:rPr lang="en-GB" sz="2400" dirty="0" smtClean="0">
                <a:latin typeface="Century Gothic" pitchFamily="34" charset="0"/>
              </a:rPr>
              <a:t>above</a:t>
            </a:r>
          </a:p>
          <a:p>
            <a:r>
              <a:rPr lang="en-GB" sz="2400" dirty="0" smtClean="0">
                <a:latin typeface="Century Gothic" pitchFamily="34" charset="0"/>
              </a:rPr>
              <a:t>beside</a:t>
            </a:r>
          </a:p>
          <a:p>
            <a:r>
              <a:rPr lang="en-GB" sz="2400" dirty="0" smtClean="0">
                <a:latin typeface="Century Gothic" pitchFamily="34" charset="0"/>
              </a:rPr>
              <a:t>under</a:t>
            </a:r>
            <a:endParaRPr lang="en-GB" sz="1600" dirty="0"/>
          </a:p>
        </p:txBody>
      </p:sp>
      <p:sp>
        <p:nvSpPr>
          <p:cNvPr id="7" name="Rectangle 6"/>
          <p:cNvSpPr/>
          <p:nvPr/>
        </p:nvSpPr>
        <p:spPr>
          <a:xfrm>
            <a:off x="9270476" y="5795602"/>
            <a:ext cx="369012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if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" y="3710506"/>
            <a:ext cx="6012160" cy="527951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Add a sentence to these prepositional phrases:</a:t>
            </a:r>
            <a:endParaRPr lang="en-GB" sz="28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21974" y="4466279"/>
            <a:ext cx="4622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/>
              <a:t>u</a:t>
            </a:r>
            <a:r>
              <a:rPr lang="en-GB" sz="2200" dirty="0" smtClean="0"/>
              <a:t>nder the branches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down a dark hole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beside a roaring waterfall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over by the garages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below the surface of the water</a:t>
            </a:r>
            <a:endParaRPr lang="en-GB" sz="2200" dirty="0"/>
          </a:p>
        </p:txBody>
      </p:sp>
      <p:sp>
        <p:nvSpPr>
          <p:cNvPr id="16" name="Rectangle 15"/>
          <p:cNvSpPr/>
          <p:nvPr/>
        </p:nvSpPr>
        <p:spPr>
          <a:xfrm>
            <a:off x="4964712" y="4403669"/>
            <a:ext cx="3567728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Century Gothic" pitchFamily="34" charset="0"/>
              </a:rPr>
              <a:t>Challenge: </a:t>
            </a:r>
          </a:p>
          <a:p>
            <a:r>
              <a:rPr lang="en-GB" sz="2400" dirty="0" smtClean="0">
                <a:latin typeface="Century Gothic" pitchFamily="34" charset="0"/>
              </a:rPr>
              <a:t>Think of four more prepositional phrases to make into new sentences.</a:t>
            </a:r>
          </a:p>
        </p:txBody>
      </p:sp>
    </p:spTree>
    <p:extLst>
      <p:ext uri="{BB962C8B-B14F-4D97-AF65-F5344CB8AC3E}">
        <p14:creationId xmlns:p14="http://schemas.microsoft.com/office/powerpoint/2010/main" val="1792412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" y="1272256"/>
            <a:ext cx="70439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After you have been to school, we will go to the park.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You won even though you fell over in the race.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Don’t look in the box until it is dark!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Whenever you are unhappy, smile like a crazy man!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I hid the paper where nobody could find it.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2400" b="1" u="sng" dirty="0" smtClean="0">
                <a:latin typeface="Century Gothic" pitchFamily="34" charset="0"/>
              </a:rPr>
              <a:t>Subordinate Clauses – </a:t>
            </a:r>
            <a:r>
              <a:rPr lang="en-GB" sz="2400" u="sng" dirty="0" smtClean="0">
                <a:latin typeface="Century Gothic" pitchFamily="34" charset="0"/>
              </a:rPr>
              <a:t>also called dependent clauses</a:t>
            </a:r>
            <a:endParaRPr lang="en-GB" sz="2400" u="sng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7308304" cy="432048"/>
          </a:xfrm>
          <a:solidFill>
            <a:srgbClr val="E4A6F8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Copy out the subordinating conjunctions in the sentences;</a:t>
            </a:r>
          </a:p>
        </p:txBody>
      </p:sp>
      <p:sp>
        <p:nvSpPr>
          <p:cNvPr id="5" name="Rectangle 4"/>
          <p:cNvSpPr/>
          <p:nvPr/>
        </p:nvSpPr>
        <p:spPr>
          <a:xfrm>
            <a:off x="7043966" y="1640524"/>
            <a:ext cx="1992530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List 4 more subordinating conjunctions and put them into sentences.</a:t>
            </a:r>
            <a:endParaRPr lang="en-GB" sz="1400" dirty="0"/>
          </a:p>
        </p:txBody>
      </p:sp>
      <p:sp>
        <p:nvSpPr>
          <p:cNvPr id="6" name="Rectangle 5"/>
          <p:cNvSpPr/>
          <p:nvPr/>
        </p:nvSpPr>
        <p:spPr>
          <a:xfrm>
            <a:off x="9828584" y="4315860"/>
            <a:ext cx="569387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as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270476" y="5795602"/>
            <a:ext cx="369012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if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522632" y="1010646"/>
            <a:ext cx="1609993" cy="52322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GB" sz="2800" u="sng" dirty="0" smtClean="0"/>
              <a:t>Challenge</a:t>
            </a:r>
            <a:endParaRPr lang="en-GB" u="sng" dirty="0"/>
          </a:p>
        </p:txBody>
      </p:sp>
      <p:sp>
        <p:nvSpPr>
          <p:cNvPr id="9" name="Rectangle 8"/>
          <p:cNvSpPr/>
          <p:nvPr/>
        </p:nvSpPr>
        <p:spPr>
          <a:xfrm>
            <a:off x="11088724" y="5795602"/>
            <a:ext cx="1733167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because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1532756" y="6488073"/>
            <a:ext cx="1289135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during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3587618" y="6519426"/>
            <a:ext cx="1156086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when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-26840" y="3787909"/>
            <a:ext cx="8415263" cy="527951"/>
          </a:xfrm>
          <a:prstGeom prst="rect">
            <a:avLst/>
          </a:prstGeom>
          <a:solidFill>
            <a:srgbClr val="E4A6F8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Choose the best subordinating conjunction to fit in these sentences:</a:t>
            </a:r>
            <a:endParaRPr lang="en-GB" sz="28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-26840" y="4832574"/>
            <a:ext cx="90633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Simon went to school __________ her mum went home.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Izzy cut </a:t>
            </a:r>
            <a:r>
              <a:rPr lang="en-GB" sz="2200" dirty="0"/>
              <a:t>her knee </a:t>
            </a:r>
            <a:r>
              <a:rPr lang="en-GB" sz="2200" dirty="0" smtClean="0"/>
              <a:t>__________ she fell off her bike.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Imran hadn’t eaten cake __________ he had decided to train for the race.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I feel sick __________ I go on a boat.     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200" dirty="0" smtClean="0"/>
              <a:t>You wont pass your test </a:t>
            </a:r>
            <a:r>
              <a:rPr lang="en-GB" sz="2000" dirty="0"/>
              <a:t>__________ </a:t>
            </a:r>
            <a:r>
              <a:rPr lang="en-GB" sz="2000" dirty="0" smtClean="0"/>
              <a:t> you do your work.</a:t>
            </a:r>
            <a:endParaRPr lang="en-GB" sz="22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128182" y="4399482"/>
            <a:ext cx="6368727" cy="37024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b="1" dirty="0" smtClean="0">
                <a:latin typeface="Century Gothic" pitchFamily="34" charset="0"/>
              </a:rPr>
              <a:t>when      unless    whenever          since     while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2549242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272256"/>
            <a:ext cx="79889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government          </a:t>
            </a:r>
            <a:r>
              <a:rPr lang="en-GB" sz="2400" dirty="0" err="1" smtClean="0"/>
              <a:t>government</a:t>
            </a:r>
            <a:r>
              <a:rPr lang="en-GB" sz="2400" dirty="0" smtClean="0"/>
              <a:t>     </a:t>
            </a:r>
            <a:r>
              <a:rPr lang="en-GB" sz="2400" dirty="0" err="1" smtClean="0"/>
              <a:t>government</a:t>
            </a:r>
            <a:endParaRPr lang="en-GB" sz="24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develip</a:t>
            </a:r>
            <a:r>
              <a:rPr lang="en-GB" sz="2400" dirty="0" smtClean="0"/>
              <a:t>           develop          </a:t>
            </a:r>
            <a:r>
              <a:rPr lang="en-GB" sz="2400" dirty="0" err="1" smtClean="0"/>
              <a:t>develop</a:t>
            </a:r>
            <a:endParaRPr lang="en-GB" sz="24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familyar</a:t>
            </a:r>
            <a:r>
              <a:rPr lang="en-GB" sz="2400" dirty="0" smtClean="0"/>
              <a:t>      familiar             </a:t>
            </a:r>
            <a:r>
              <a:rPr lang="en-GB" sz="2400" dirty="0" err="1" smtClean="0"/>
              <a:t>familiar</a:t>
            </a:r>
            <a:endParaRPr lang="en-GB" sz="24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leishur</a:t>
            </a:r>
            <a:r>
              <a:rPr lang="en-GB" sz="2400" dirty="0" smtClean="0"/>
              <a:t>         leisure        </a:t>
            </a:r>
            <a:r>
              <a:rPr lang="en-GB" sz="2400" dirty="0" err="1" smtClean="0"/>
              <a:t>lesure</a:t>
            </a:r>
            <a:endParaRPr lang="en-GB" sz="24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eggistence</a:t>
            </a:r>
            <a:r>
              <a:rPr lang="en-GB" sz="2400" dirty="0" smtClean="0"/>
              <a:t>        existence      </a:t>
            </a:r>
            <a:r>
              <a:rPr lang="en-GB" sz="2400" dirty="0" err="1" smtClean="0"/>
              <a:t>egistence</a:t>
            </a:r>
            <a:r>
              <a:rPr lang="en-GB" sz="2400" dirty="0" smtClean="0"/>
              <a:t>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cemetary</a:t>
            </a:r>
            <a:r>
              <a:rPr lang="en-GB" sz="2400" dirty="0" smtClean="0"/>
              <a:t>         cemetery       </a:t>
            </a:r>
            <a:r>
              <a:rPr lang="en-GB" sz="2400" dirty="0" err="1" smtClean="0"/>
              <a:t>cemetry</a:t>
            </a:r>
            <a:endParaRPr lang="en-GB" sz="24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smtClean="0"/>
              <a:t>available          </a:t>
            </a:r>
            <a:r>
              <a:rPr lang="en-GB" sz="2400" dirty="0" err="1" smtClean="0"/>
              <a:t>availiable</a:t>
            </a:r>
            <a:r>
              <a:rPr lang="en-GB" sz="2400" dirty="0" smtClean="0"/>
              <a:t>       available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dirty="0" err="1" smtClean="0"/>
              <a:t>intafere</a:t>
            </a:r>
            <a:r>
              <a:rPr lang="en-GB" sz="2400" dirty="0" smtClean="0"/>
              <a:t>      interfere         </a:t>
            </a:r>
            <a:r>
              <a:rPr lang="en-GB" sz="2400" dirty="0" err="1" smtClean="0"/>
              <a:t>interfear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6156176" cy="432048"/>
          </a:xfrm>
          <a:solidFill>
            <a:srgbClr val="FCEABC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Copy out the word that is spelled correctly:</a:t>
            </a:r>
          </a:p>
        </p:txBody>
      </p:sp>
      <p:sp>
        <p:nvSpPr>
          <p:cNvPr id="6" name="Rectangle 5"/>
          <p:cNvSpPr/>
          <p:nvPr/>
        </p:nvSpPr>
        <p:spPr>
          <a:xfrm>
            <a:off x="9828584" y="4315860"/>
            <a:ext cx="569387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as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270476" y="5795602"/>
            <a:ext cx="369012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if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1088724" y="5795602"/>
            <a:ext cx="1733167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because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1532756" y="6488073"/>
            <a:ext cx="1289135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during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3587618" y="6519426"/>
            <a:ext cx="1156086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when</a:t>
            </a:r>
            <a:endParaRPr lang="en-GB" dirty="0"/>
          </a:p>
        </p:txBody>
      </p:sp>
      <p:sp>
        <p:nvSpPr>
          <p:cNvPr id="16" name="Up Arrow Callout 15"/>
          <p:cNvSpPr/>
          <p:nvPr/>
        </p:nvSpPr>
        <p:spPr>
          <a:xfrm>
            <a:off x="680905" y="5555034"/>
            <a:ext cx="7864953" cy="1004356"/>
          </a:xfrm>
          <a:prstGeom prst="upArrowCallou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Challenge: list each of these words in alphabetical order.</a:t>
            </a:r>
            <a:endParaRPr lang="en-GB" sz="2400" b="1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74391" y="26330"/>
            <a:ext cx="8496944" cy="6480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600" b="1" u="sng" dirty="0" smtClean="0">
                <a:latin typeface="Century Gothic" pitchFamily="34" charset="0"/>
              </a:rPr>
              <a:t>Spelling Words for Y6 – </a:t>
            </a:r>
            <a:r>
              <a:rPr lang="en-GB" sz="2600" u="sng" dirty="0" smtClean="0">
                <a:latin typeface="Century Gothic" pitchFamily="34" charset="0"/>
              </a:rPr>
              <a:t>learn them, know them! 1</a:t>
            </a:r>
            <a:endParaRPr lang="en-GB" sz="2600" u="sng" dirty="0">
              <a:latin typeface="Century Gothic" pitchFamily="34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907039" y="3140968"/>
            <a:ext cx="2664296" cy="936104"/>
          </a:xfrm>
          <a:prstGeom prst="rect">
            <a:avLst/>
          </a:prstGeom>
          <a:solidFill>
            <a:srgbClr val="FCEABC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Write a sentence including each of the following words: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549693"/>
              </p:ext>
            </p:extLst>
          </p:nvPr>
        </p:nvGraphicFramePr>
        <p:xfrm>
          <a:off x="2196536" y="4472063"/>
          <a:ext cx="6712221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7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7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7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disastrous 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twelfth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equipment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interfere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soldier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relevant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701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2141" y="1474624"/>
            <a:ext cx="29878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400" b="1" dirty="0" smtClean="0"/>
              <a:t>communicate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b="1" dirty="0" smtClean="0"/>
              <a:t>aggressive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b="1" dirty="0" smtClean="0"/>
              <a:t>frequently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b="1" dirty="0" smtClean="0"/>
              <a:t>dictionary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b="1" dirty="0" smtClean="0"/>
              <a:t>determined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b="1" dirty="0" smtClean="0"/>
              <a:t>temperature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400" b="1" dirty="0" smtClean="0"/>
              <a:t>language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764704"/>
            <a:ext cx="8982743" cy="43204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 smtClean="0">
                <a:latin typeface="Century Gothic" pitchFamily="34" charset="0"/>
              </a:rPr>
              <a:t>A. </a:t>
            </a:r>
            <a:r>
              <a:rPr lang="en-GB" sz="2200" b="1" dirty="0" smtClean="0"/>
              <a:t>Match up the words to the correct definition:   </a:t>
            </a:r>
            <a:r>
              <a:rPr lang="en-GB" sz="2200" b="1" dirty="0" err="1" smtClean="0"/>
              <a:t>eg</a:t>
            </a:r>
            <a:r>
              <a:rPr lang="en-GB" sz="2200" b="1" dirty="0" smtClean="0"/>
              <a:t>   1. communication = A</a:t>
            </a:r>
          </a:p>
        </p:txBody>
      </p:sp>
      <p:sp>
        <p:nvSpPr>
          <p:cNvPr id="6" name="Rectangle 5"/>
          <p:cNvSpPr/>
          <p:nvPr/>
        </p:nvSpPr>
        <p:spPr>
          <a:xfrm>
            <a:off x="9828584" y="4315860"/>
            <a:ext cx="569387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as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270476" y="5795602"/>
            <a:ext cx="369012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if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1088724" y="5795602"/>
            <a:ext cx="1733167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because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1532756" y="6488073"/>
            <a:ext cx="1289135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during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3587618" y="6519426"/>
            <a:ext cx="1156086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when</a:t>
            </a:r>
            <a:endParaRPr lang="en-GB" dirty="0"/>
          </a:p>
        </p:txBody>
      </p:sp>
      <p:sp>
        <p:nvSpPr>
          <p:cNvPr id="16" name="Up Arrow Callout 15"/>
          <p:cNvSpPr/>
          <p:nvPr/>
        </p:nvSpPr>
        <p:spPr>
          <a:xfrm>
            <a:off x="607798" y="5776680"/>
            <a:ext cx="7864953" cy="1004356"/>
          </a:xfrm>
          <a:prstGeom prst="upArrowCallou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Challenge: list each of these words in alphabetical order.</a:t>
            </a:r>
            <a:endParaRPr lang="en-GB" sz="2400" b="1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74391" y="26330"/>
            <a:ext cx="8496944" cy="6480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600" b="1" u="sng" dirty="0" smtClean="0">
                <a:latin typeface="Century Gothic" pitchFamily="34" charset="0"/>
              </a:rPr>
              <a:t>Spelling Words for Y6 – </a:t>
            </a:r>
            <a:r>
              <a:rPr lang="en-GB" sz="2600" u="sng" dirty="0" smtClean="0">
                <a:latin typeface="Century Gothic" pitchFamily="34" charset="0"/>
              </a:rPr>
              <a:t>learn them, know them!  2</a:t>
            </a:r>
            <a:endParaRPr lang="en-GB" sz="2600" u="sng" dirty="0">
              <a:latin typeface="Century Gothic" pitchFamily="34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-33190" y="4378749"/>
            <a:ext cx="7485509" cy="460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>
                <a:latin typeface="Century Gothic" pitchFamily="34" charset="0"/>
              </a:rPr>
              <a:t>B. </a:t>
            </a:r>
            <a:r>
              <a:rPr lang="en-GB" sz="2000" b="1" dirty="0" smtClean="0"/>
              <a:t>Write a sentence including each of the following words: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769591"/>
              </p:ext>
            </p:extLst>
          </p:nvPr>
        </p:nvGraphicFramePr>
        <p:xfrm>
          <a:off x="966752" y="4936503"/>
          <a:ext cx="6712221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7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7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7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accommodate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category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nuisance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relevant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variety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pronunciation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239345" y="1368481"/>
            <a:ext cx="59046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A.   A resource to look up unknown words.</a:t>
            </a:r>
          </a:p>
          <a:p>
            <a:r>
              <a:rPr lang="en-GB" sz="2000" dirty="0" smtClean="0"/>
              <a:t>B.   If you don’t give up on something, you are this word.</a:t>
            </a:r>
          </a:p>
          <a:p>
            <a:r>
              <a:rPr lang="en-GB" sz="2000" dirty="0" smtClean="0"/>
              <a:t>C.   Synonyms of this word are ‘violent’ and ‘vicious’.</a:t>
            </a:r>
          </a:p>
          <a:p>
            <a:r>
              <a:rPr lang="en-GB" sz="2000" dirty="0" smtClean="0"/>
              <a:t>D.   The doctor will take this if you are ill.</a:t>
            </a:r>
          </a:p>
          <a:p>
            <a:r>
              <a:rPr lang="en-GB" sz="2000" dirty="0" smtClean="0"/>
              <a:t>E.   French, Spanish, Urdu are all examples of this.</a:t>
            </a:r>
          </a:p>
          <a:p>
            <a:r>
              <a:rPr lang="en-GB" sz="2000" dirty="0" smtClean="0"/>
              <a:t>F.   If something happens regularly and often.</a:t>
            </a:r>
          </a:p>
          <a:p>
            <a:pPr marL="457200" indent="-457200">
              <a:buAutoNum type="alphaUcPeriod" startAt="7"/>
            </a:pPr>
            <a:r>
              <a:rPr lang="en-GB" sz="2000" dirty="0" smtClean="0"/>
              <a:t>You can do this is many ways: emailing, texting,  talking.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12857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272256"/>
            <a:ext cx="79889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I hate sprouts she said.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Look, a UFO said mum to me.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The teacher said give me the pen. </a:t>
            </a:r>
            <a:endParaRPr lang="en-GB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151" y="0"/>
            <a:ext cx="8496944" cy="648072"/>
          </a:xfrm>
          <a:noFill/>
        </p:spPr>
        <p:txBody>
          <a:bodyPr>
            <a:noAutofit/>
          </a:bodyPr>
          <a:lstStyle/>
          <a:p>
            <a:r>
              <a:rPr lang="en-GB" sz="2800" b="1" u="sng" dirty="0" smtClean="0">
                <a:latin typeface="Century Gothic" pitchFamily="34" charset="0"/>
              </a:rPr>
              <a:t>Inverted Commas – </a:t>
            </a:r>
            <a:r>
              <a:rPr lang="en-GB" sz="2800" u="sng" dirty="0" smtClean="0">
                <a:latin typeface="Century Gothic" pitchFamily="34" charset="0"/>
              </a:rPr>
              <a:t>also called speech marks!</a:t>
            </a:r>
            <a:endParaRPr lang="en-GB" sz="2800" u="sng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6156176" cy="432048"/>
          </a:xfrm>
          <a:solidFill>
            <a:srgbClr val="FFC0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latin typeface="Century Gothic" pitchFamily="34" charset="0"/>
              </a:rPr>
              <a:t>A. </a:t>
            </a:r>
            <a:r>
              <a:rPr lang="en-GB" sz="2000" b="1" dirty="0" smtClean="0"/>
              <a:t>Put inverted commas in the correct places:</a:t>
            </a:r>
          </a:p>
        </p:txBody>
      </p:sp>
      <p:sp>
        <p:nvSpPr>
          <p:cNvPr id="5" name="Rectangle 4"/>
          <p:cNvSpPr/>
          <p:nvPr/>
        </p:nvSpPr>
        <p:spPr>
          <a:xfrm>
            <a:off x="7043966" y="1640524"/>
            <a:ext cx="1992530" cy="163121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Century Gothic" pitchFamily="34" charset="0"/>
              </a:rPr>
              <a:t>Do section A then change each of the </a:t>
            </a:r>
            <a:r>
              <a:rPr lang="en-GB" sz="2000" b="1" dirty="0" smtClean="0">
                <a:latin typeface="Century Gothic" pitchFamily="34" charset="0"/>
              </a:rPr>
              <a:t>said</a:t>
            </a:r>
            <a:r>
              <a:rPr lang="en-GB" sz="2000" dirty="0" smtClean="0">
                <a:latin typeface="Century Gothic" pitchFamily="34" charset="0"/>
              </a:rPr>
              <a:t> words for better ones.</a:t>
            </a:r>
            <a:endParaRPr lang="en-GB" sz="1400" dirty="0"/>
          </a:p>
        </p:txBody>
      </p:sp>
      <p:sp>
        <p:nvSpPr>
          <p:cNvPr id="6" name="Rectangle 5"/>
          <p:cNvSpPr/>
          <p:nvPr/>
        </p:nvSpPr>
        <p:spPr>
          <a:xfrm>
            <a:off x="9828584" y="4315860"/>
            <a:ext cx="569387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as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270476" y="5795602"/>
            <a:ext cx="369012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if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522632" y="1010646"/>
            <a:ext cx="1131464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u="sng" dirty="0" smtClean="0"/>
              <a:t>H, A, Z</a:t>
            </a:r>
            <a:endParaRPr lang="en-GB" u="sng" dirty="0"/>
          </a:p>
        </p:txBody>
      </p:sp>
      <p:sp>
        <p:nvSpPr>
          <p:cNvPr id="9" name="Rectangle 8"/>
          <p:cNvSpPr/>
          <p:nvPr/>
        </p:nvSpPr>
        <p:spPr>
          <a:xfrm>
            <a:off x="11088724" y="5795602"/>
            <a:ext cx="1733167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because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1532756" y="6488073"/>
            <a:ext cx="1289135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during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3587618" y="6519426"/>
            <a:ext cx="1156086" cy="523220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Century Gothic" pitchFamily="34" charset="0"/>
              </a:rPr>
              <a:t>when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0" y="2846134"/>
            <a:ext cx="6804248" cy="1014913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dirty="0" smtClean="0">
                <a:latin typeface="Century Gothic" pitchFamily="34" charset="0"/>
              </a:rPr>
              <a:t>B. </a:t>
            </a:r>
            <a:r>
              <a:rPr lang="en-GB" sz="1800" b="1" dirty="0" smtClean="0"/>
              <a:t>Write these speech sentences with speech in the middle of the line:</a:t>
            </a:r>
          </a:p>
          <a:p>
            <a:pPr marL="0" indent="0">
              <a:buFont typeface="Arial" pitchFamily="34" charset="0"/>
              <a:buNone/>
            </a:pPr>
            <a:r>
              <a:rPr lang="en-GB" sz="2400" b="1" dirty="0" smtClean="0"/>
              <a:t>For example: “This,” said Mr James, “is interesting!”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1850" y="4100417"/>
            <a:ext cx="74207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“How did you do that?” said Kim.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n-GB" sz="2800" dirty="0" smtClean="0"/>
              <a:t>“Watch out for the hole!” said Bobby.</a:t>
            </a:r>
            <a:endParaRPr lang="en-GB" sz="2800" dirty="0"/>
          </a:p>
        </p:txBody>
      </p:sp>
      <p:sp>
        <p:nvSpPr>
          <p:cNvPr id="16" name="Up Arrow Callout 15"/>
          <p:cNvSpPr/>
          <p:nvPr/>
        </p:nvSpPr>
        <p:spPr>
          <a:xfrm>
            <a:off x="448770" y="4997607"/>
            <a:ext cx="7864953" cy="1595989"/>
          </a:xfrm>
          <a:prstGeom prst="upArrowCallou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Challenge: change all  of the ‘said’ into better words.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678229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2143</Words>
  <Application>Microsoft Office PowerPoint</Application>
  <PresentationFormat>On-screen Show (4:3)</PresentationFormat>
  <Paragraphs>397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Century Gothic</vt:lpstr>
      <vt:lpstr>Comic Sans MS</vt:lpstr>
      <vt:lpstr>Office Theme</vt:lpstr>
      <vt:lpstr>Singular and Plural – one or more of something</vt:lpstr>
      <vt:lpstr>Sentence types and questions</vt:lpstr>
      <vt:lpstr>Suffixes and prefixes – changing the meaning of words</vt:lpstr>
      <vt:lpstr>Singular and Plural – one or more of something</vt:lpstr>
      <vt:lpstr>Prepositions – these show where something is</vt:lpstr>
      <vt:lpstr>Subordinate Clauses – also called dependent clauses</vt:lpstr>
      <vt:lpstr>PowerPoint Presentation</vt:lpstr>
      <vt:lpstr>PowerPoint Presentation</vt:lpstr>
      <vt:lpstr>Inverted Commas – also called speech marks!</vt:lpstr>
      <vt:lpstr>PowerPoint Presentation</vt:lpstr>
      <vt:lpstr>Contractions – do you know these contractions?</vt:lpstr>
      <vt:lpstr>Complex sentences - Add another clause onto these subordinating conjunction and clauses:</vt:lpstr>
      <vt:lpstr>Start each sentence with an adverbial phrase (how, when, why or where):</vt:lpstr>
      <vt:lpstr>Turn these sentences into direct speech - include all punctuation in the new sentence.</vt:lpstr>
      <vt:lpstr>Copy out the pronouns in the sentence: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Just get joining…</vt:lpstr>
      <vt:lpstr>…… and finish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Bonnie</dc:creator>
  <cp:lastModifiedBy>Carly McManus</cp:lastModifiedBy>
  <cp:revision>74</cp:revision>
  <dcterms:created xsi:type="dcterms:W3CDTF">2013-02-23T17:43:07Z</dcterms:created>
  <dcterms:modified xsi:type="dcterms:W3CDTF">2020-03-09T16:06:35Z</dcterms:modified>
</cp:coreProperties>
</file>