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423" r:id="rId4"/>
    <p:sldId id="415" r:id="rId5"/>
    <p:sldId id="412" r:id="rId6"/>
    <p:sldId id="417" r:id="rId7"/>
    <p:sldId id="267" r:id="rId8"/>
    <p:sldId id="416" r:id="rId9"/>
    <p:sldId id="413" r:id="rId10"/>
    <p:sldId id="422" r:id="rId11"/>
    <p:sldId id="265" r:id="rId12"/>
    <p:sldId id="419" r:id="rId13"/>
    <p:sldId id="420" r:id="rId14"/>
    <p:sldId id="406" r:id="rId15"/>
    <p:sldId id="409" r:id="rId16"/>
    <p:sldId id="407" r:id="rId17"/>
    <p:sldId id="421" r:id="rId18"/>
    <p:sldId id="266" r:id="rId19"/>
    <p:sldId id="41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7" autoAdjust="0"/>
    <p:restoredTop sz="94660"/>
  </p:normalViewPr>
  <p:slideViewPr>
    <p:cSldViewPr snapToGrid="0">
      <p:cViewPr varScale="1">
        <p:scale>
          <a:sx n="91" d="100"/>
          <a:sy n="91" d="100"/>
        </p:scale>
        <p:origin x="63" y="3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4F03C-54BE-41F8-A5B2-7A1494B84C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208C2CF-0308-40ED-9756-9DD8CE9F8C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60975DF-7CE4-40DB-B59E-F61E1EC9F13E}"/>
              </a:ext>
            </a:extLst>
          </p:cNvPr>
          <p:cNvSpPr>
            <a:spLocks noGrp="1"/>
          </p:cNvSpPr>
          <p:nvPr>
            <p:ph type="dt" sz="half" idx="10"/>
          </p:nvPr>
        </p:nvSpPr>
        <p:spPr/>
        <p:txBody>
          <a:bodyPr/>
          <a:lstStyle/>
          <a:p>
            <a:fld id="{A6895563-73F0-4868-ABE8-51350BA70BDB}" type="datetimeFigureOut">
              <a:rPr lang="en-GB" smtClean="0"/>
              <a:t>18/10/2021</a:t>
            </a:fld>
            <a:endParaRPr lang="en-GB"/>
          </a:p>
        </p:txBody>
      </p:sp>
      <p:sp>
        <p:nvSpPr>
          <p:cNvPr id="5" name="Footer Placeholder 4">
            <a:extLst>
              <a:ext uri="{FF2B5EF4-FFF2-40B4-BE49-F238E27FC236}">
                <a16:creationId xmlns:a16="http://schemas.microsoft.com/office/drawing/2014/main" id="{BBE96DC7-9024-4582-B9AF-E3EA70A65B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8BACBB-D5CA-41F5-951A-BE6A74696A76}"/>
              </a:ext>
            </a:extLst>
          </p:cNvPr>
          <p:cNvSpPr>
            <a:spLocks noGrp="1"/>
          </p:cNvSpPr>
          <p:nvPr>
            <p:ph type="sldNum" sz="quarter" idx="12"/>
          </p:nvPr>
        </p:nvSpPr>
        <p:spPr/>
        <p:txBody>
          <a:bodyPr/>
          <a:lstStyle/>
          <a:p>
            <a:fld id="{9BC0CF6E-EECE-4BF3-97E3-E21A45CB57E0}" type="slidenum">
              <a:rPr lang="en-GB" smtClean="0"/>
              <a:t>‹#›</a:t>
            </a:fld>
            <a:endParaRPr lang="en-GB"/>
          </a:p>
        </p:txBody>
      </p:sp>
    </p:spTree>
    <p:extLst>
      <p:ext uri="{BB962C8B-B14F-4D97-AF65-F5344CB8AC3E}">
        <p14:creationId xmlns:p14="http://schemas.microsoft.com/office/powerpoint/2010/main" val="136992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B5090-C5B3-49A2-9C25-817B0A6A28A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37C161-C4B1-43C7-905B-D840838005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DF8923-A043-42CC-ABB9-14BB19664A0D}"/>
              </a:ext>
            </a:extLst>
          </p:cNvPr>
          <p:cNvSpPr>
            <a:spLocks noGrp="1"/>
          </p:cNvSpPr>
          <p:nvPr>
            <p:ph type="dt" sz="half" idx="10"/>
          </p:nvPr>
        </p:nvSpPr>
        <p:spPr/>
        <p:txBody>
          <a:bodyPr/>
          <a:lstStyle/>
          <a:p>
            <a:fld id="{A6895563-73F0-4868-ABE8-51350BA70BDB}" type="datetimeFigureOut">
              <a:rPr lang="en-GB" smtClean="0"/>
              <a:t>18/10/2021</a:t>
            </a:fld>
            <a:endParaRPr lang="en-GB"/>
          </a:p>
        </p:txBody>
      </p:sp>
      <p:sp>
        <p:nvSpPr>
          <p:cNvPr id="5" name="Footer Placeholder 4">
            <a:extLst>
              <a:ext uri="{FF2B5EF4-FFF2-40B4-BE49-F238E27FC236}">
                <a16:creationId xmlns:a16="http://schemas.microsoft.com/office/drawing/2014/main" id="{479A8482-B12B-4CED-A840-4753044A89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91ABAE-59AD-49EE-81DD-473C3DB38CF1}"/>
              </a:ext>
            </a:extLst>
          </p:cNvPr>
          <p:cNvSpPr>
            <a:spLocks noGrp="1"/>
          </p:cNvSpPr>
          <p:nvPr>
            <p:ph type="sldNum" sz="quarter" idx="12"/>
          </p:nvPr>
        </p:nvSpPr>
        <p:spPr/>
        <p:txBody>
          <a:bodyPr/>
          <a:lstStyle/>
          <a:p>
            <a:fld id="{9BC0CF6E-EECE-4BF3-97E3-E21A45CB57E0}" type="slidenum">
              <a:rPr lang="en-GB" smtClean="0"/>
              <a:t>‹#›</a:t>
            </a:fld>
            <a:endParaRPr lang="en-GB"/>
          </a:p>
        </p:txBody>
      </p:sp>
    </p:spTree>
    <p:extLst>
      <p:ext uri="{BB962C8B-B14F-4D97-AF65-F5344CB8AC3E}">
        <p14:creationId xmlns:p14="http://schemas.microsoft.com/office/powerpoint/2010/main" val="3931008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0A82FC-72EE-4694-B92F-2BB5A69A44E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598089D-26DA-4553-903A-B707FF0367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1E9A1F-65B3-421D-9F7A-B9B17989149D}"/>
              </a:ext>
            </a:extLst>
          </p:cNvPr>
          <p:cNvSpPr>
            <a:spLocks noGrp="1"/>
          </p:cNvSpPr>
          <p:nvPr>
            <p:ph type="dt" sz="half" idx="10"/>
          </p:nvPr>
        </p:nvSpPr>
        <p:spPr/>
        <p:txBody>
          <a:bodyPr/>
          <a:lstStyle/>
          <a:p>
            <a:fld id="{A6895563-73F0-4868-ABE8-51350BA70BDB}" type="datetimeFigureOut">
              <a:rPr lang="en-GB" smtClean="0"/>
              <a:t>18/10/2021</a:t>
            </a:fld>
            <a:endParaRPr lang="en-GB"/>
          </a:p>
        </p:txBody>
      </p:sp>
      <p:sp>
        <p:nvSpPr>
          <p:cNvPr id="5" name="Footer Placeholder 4">
            <a:extLst>
              <a:ext uri="{FF2B5EF4-FFF2-40B4-BE49-F238E27FC236}">
                <a16:creationId xmlns:a16="http://schemas.microsoft.com/office/drawing/2014/main" id="{C8D49377-4092-4472-97B7-BA633F848D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458547-2155-415F-86C5-C1F7869F2C1C}"/>
              </a:ext>
            </a:extLst>
          </p:cNvPr>
          <p:cNvSpPr>
            <a:spLocks noGrp="1"/>
          </p:cNvSpPr>
          <p:nvPr>
            <p:ph type="sldNum" sz="quarter" idx="12"/>
          </p:nvPr>
        </p:nvSpPr>
        <p:spPr/>
        <p:txBody>
          <a:bodyPr/>
          <a:lstStyle/>
          <a:p>
            <a:fld id="{9BC0CF6E-EECE-4BF3-97E3-E21A45CB57E0}" type="slidenum">
              <a:rPr lang="en-GB" smtClean="0"/>
              <a:t>‹#›</a:t>
            </a:fld>
            <a:endParaRPr lang="en-GB"/>
          </a:p>
        </p:txBody>
      </p:sp>
    </p:spTree>
    <p:extLst>
      <p:ext uri="{BB962C8B-B14F-4D97-AF65-F5344CB8AC3E}">
        <p14:creationId xmlns:p14="http://schemas.microsoft.com/office/powerpoint/2010/main" val="787470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35ED9-8EFA-48EB-9703-5A20C36A6E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A599AF5-EB10-4D05-8199-4F535CED7C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493085-B196-4941-B729-C45FF22B9931}"/>
              </a:ext>
            </a:extLst>
          </p:cNvPr>
          <p:cNvSpPr>
            <a:spLocks noGrp="1"/>
          </p:cNvSpPr>
          <p:nvPr>
            <p:ph type="dt" sz="half" idx="10"/>
          </p:nvPr>
        </p:nvSpPr>
        <p:spPr/>
        <p:txBody>
          <a:bodyPr/>
          <a:lstStyle/>
          <a:p>
            <a:fld id="{A6895563-73F0-4868-ABE8-51350BA70BDB}" type="datetimeFigureOut">
              <a:rPr lang="en-GB" smtClean="0"/>
              <a:t>18/10/2021</a:t>
            </a:fld>
            <a:endParaRPr lang="en-GB"/>
          </a:p>
        </p:txBody>
      </p:sp>
      <p:sp>
        <p:nvSpPr>
          <p:cNvPr id="5" name="Footer Placeholder 4">
            <a:extLst>
              <a:ext uri="{FF2B5EF4-FFF2-40B4-BE49-F238E27FC236}">
                <a16:creationId xmlns:a16="http://schemas.microsoft.com/office/drawing/2014/main" id="{422B9496-F98D-4A21-81EE-B50541F57B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8D1FDD-760E-4646-A5D8-F857391E39BD}"/>
              </a:ext>
            </a:extLst>
          </p:cNvPr>
          <p:cNvSpPr>
            <a:spLocks noGrp="1"/>
          </p:cNvSpPr>
          <p:nvPr>
            <p:ph type="sldNum" sz="quarter" idx="12"/>
          </p:nvPr>
        </p:nvSpPr>
        <p:spPr/>
        <p:txBody>
          <a:bodyPr/>
          <a:lstStyle/>
          <a:p>
            <a:fld id="{9BC0CF6E-EECE-4BF3-97E3-E21A45CB57E0}" type="slidenum">
              <a:rPr lang="en-GB" smtClean="0"/>
              <a:t>‹#›</a:t>
            </a:fld>
            <a:endParaRPr lang="en-GB"/>
          </a:p>
        </p:txBody>
      </p:sp>
    </p:spTree>
    <p:extLst>
      <p:ext uri="{BB962C8B-B14F-4D97-AF65-F5344CB8AC3E}">
        <p14:creationId xmlns:p14="http://schemas.microsoft.com/office/powerpoint/2010/main" val="3060206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8C7B7-9E75-440B-96AC-0453B952EB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5EB22BA-7B38-4A4F-96A5-B184B884E9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925E53-D0D2-43CA-9FDE-2110529F5405}"/>
              </a:ext>
            </a:extLst>
          </p:cNvPr>
          <p:cNvSpPr>
            <a:spLocks noGrp="1"/>
          </p:cNvSpPr>
          <p:nvPr>
            <p:ph type="dt" sz="half" idx="10"/>
          </p:nvPr>
        </p:nvSpPr>
        <p:spPr/>
        <p:txBody>
          <a:bodyPr/>
          <a:lstStyle/>
          <a:p>
            <a:fld id="{A6895563-73F0-4868-ABE8-51350BA70BDB}" type="datetimeFigureOut">
              <a:rPr lang="en-GB" smtClean="0"/>
              <a:t>18/10/2021</a:t>
            </a:fld>
            <a:endParaRPr lang="en-GB"/>
          </a:p>
        </p:txBody>
      </p:sp>
      <p:sp>
        <p:nvSpPr>
          <p:cNvPr id="5" name="Footer Placeholder 4">
            <a:extLst>
              <a:ext uri="{FF2B5EF4-FFF2-40B4-BE49-F238E27FC236}">
                <a16:creationId xmlns:a16="http://schemas.microsoft.com/office/drawing/2014/main" id="{AD717A44-F59E-4767-8F84-49EF319884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FB57E9-8448-4EB4-9A2A-25CE71B7CE0D}"/>
              </a:ext>
            </a:extLst>
          </p:cNvPr>
          <p:cNvSpPr>
            <a:spLocks noGrp="1"/>
          </p:cNvSpPr>
          <p:nvPr>
            <p:ph type="sldNum" sz="quarter" idx="12"/>
          </p:nvPr>
        </p:nvSpPr>
        <p:spPr/>
        <p:txBody>
          <a:bodyPr/>
          <a:lstStyle/>
          <a:p>
            <a:fld id="{9BC0CF6E-EECE-4BF3-97E3-E21A45CB57E0}" type="slidenum">
              <a:rPr lang="en-GB" smtClean="0"/>
              <a:t>‹#›</a:t>
            </a:fld>
            <a:endParaRPr lang="en-GB"/>
          </a:p>
        </p:txBody>
      </p:sp>
    </p:spTree>
    <p:extLst>
      <p:ext uri="{BB962C8B-B14F-4D97-AF65-F5344CB8AC3E}">
        <p14:creationId xmlns:p14="http://schemas.microsoft.com/office/powerpoint/2010/main" val="2949879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9D900-F299-4D15-B11A-F920623B54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70FB8C7-5B55-47BC-BA24-C246A4833D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917EF66-FE5C-41D6-9C63-B1C1AC8734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0639223-FBAD-48D0-9A09-B4BC90FB07E0}"/>
              </a:ext>
            </a:extLst>
          </p:cNvPr>
          <p:cNvSpPr>
            <a:spLocks noGrp="1"/>
          </p:cNvSpPr>
          <p:nvPr>
            <p:ph type="dt" sz="half" idx="10"/>
          </p:nvPr>
        </p:nvSpPr>
        <p:spPr/>
        <p:txBody>
          <a:bodyPr/>
          <a:lstStyle/>
          <a:p>
            <a:fld id="{A6895563-73F0-4868-ABE8-51350BA70BDB}" type="datetimeFigureOut">
              <a:rPr lang="en-GB" smtClean="0"/>
              <a:t>18/10/2021</a:t>
            </a:fld>
            <a:endParaRPr lang="en-GB"/>
          </a:p>
        </p:txBody>
      </p:sp>
      <p:sp>
        <p:nvSpPr>
          <p:cNvPr id="6" name="Footer Placeholder 5">
            <a:extLst>
              <a:ext uri="{FF2B5EF4-FFF2-40B4-BE49-F238E27FC236}">
                <a16:creationId xmlns:a16="http://schemas.microsoft.com/office/drawing/2014/main" id="{D36A6C57-A358-4011-94AB-CC3D0B6AA6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A9FEF5-4A9F-4602-ABDC-1220ED11AB2D}"/>
              </a:ext>
            </a:extLst>
          </p:cNvPr>
          <p:cNvSpPr>
            <a:spLocks noGrp="1"/>
          </p:cNvSpPr>
          <p:nvPr>
            <p:ph type="sldNum" sz="quarter" idx="12"/>
          </p:nvPr>
        </p:nvSpPr>
        <p:spPr/>
        <p:txBody>
          <a:bodyPr/>
          <a:lstStyle/>
          <a:p>
            <a:fld id="{9BC0CF6E-EECE-4BF3-97E3-E21A45CB57E0}" type="slidenum">
              <a:rPr lang="en-GB" smtClean="0"/>
              <a:t>‹#›</a:t>
            </a:fld>
            <a:endParaRPr lang="en-GB"/>
          </a:p>
        </p:txBody>
      </p:sp>
    </p:spTree>
    <p:extLst>
      <p:ext uri="{BB962C8B-B14F-4D97-AF65-F5344CB8AC3E}">
        <p14:creationId xmlns:p14="http://schemas.microsoft.com/office/powerpoint/2010/main" val="3305276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C108E-E66A-4E79-9C74-91016995BCF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FD8E5B2-4679-4B6D-B538-1C9B8871EF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6E0AAE-14BE-4ADD-A464-7ADA293953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1792CD0-F3C7-4DDD-BE4C-FAE6856A04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5640EB-D446-4D0B-AEDB-1CDE3B5682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AA09671-7D56-4DDA-81EC-5D8C20737A3A}"/>
              </a:ext>
            </a:extLst>
          </p:cNvPr>
          <p:cNvSpPr>
            <a:spLocks noGrp="1"/>
          </p:cNvSpPr>
          <p:nvPr>
            <p:ph type="dt" sz="half" idx="10"/>
          </p:nvPr>
        </p:nvSpPr>
        <p:spPr/>
        <p:txBody>
          <a:bodyPr/>
          <a:lstStyle/>
          <a:p>
            <a:fld id="{A6895563-73F0-4868-ABE8-51350BA70BDB}" type="datetimeFigureOut">
              <a:rPr lang="en-GB" smtClean="0"/>
              <a:t>18/10/2021</a:t>
            </a:fld>
            <a:endParaRPr lang="en-GB"/>
          </a:p>
        </p:txBody>
      </p:sp>
      <p:sp>
        <p:nvSpPr>
          <p:cNvPr id="8" name="Footer Placeholder 7">
            <a:extLst>
              <a:ext uri="{FF2B5EF4-FFF2-40B4-BE49-F238E27FC236}">
                <a16:creationId xmlns:a16="http://schemas.microsoft.com/office/drawing/2014/main" id="{E0AE73AC-F4EA-47EB-9A2E-A3F7DF4D6BB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48FBC22-0AA2-48D6-A5F8-D9C9E3CE3A86}"/>
              </a:ext>
            </a:extLst>
          </p:cNvPr>
          <p:cNvSpPr>
            <a:spLocks noGrp="1"/>
          </p:cNvSpPr>
          <p:nvPr>
            <p:ph type="sldNum" sz="quarter" idx="12"/>
          </p:nvPr>
        </p:nvSpPr>
        <p:spPr/>
        <p:txBody>
          <a:bodyPr/>
          <a:lstStyle/>
          <a:p>
            <a:fld id="{9BC0CF6E-EECE-4BF3-97E3-E21A45CB57E0}" type="slidenum">
              <a:rPr lang="en-GB" smtClean="0"/>
              <a:t>‹#›</a:t>
            </a:fld>
            <a:endParaRPr lang="en-GB"/>
          </a:p>
        </p:txBody>
      </p:sp>
    </p:spTree>
    <p:extLst>
      <p:ext uri="{BB962C8B-B14F-4D97-AF65-F5344CB8AC3E}">
        <p14:creationId xmlns:p14="http://schemas.microsoft.com/office/powerpoint/2010/main" val="4117165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2FAC2-6F5C-415E-8386-FBADD6E55C2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2A433A9-5903-4F76-8601-08BC3BF655BB}"/>
              </a:ext>
            </a:extLst>
          </p:cNvPr>
          <p:cNvSpPr>
            <a:spLocks noGrp="1"/>
          </p:cNvSpPr>
          <p:nvPr>
            <p:ph type="dt" sz="half" idx="10"/>
          </p:nvPr>
        </p:nvSpPr>
        <p:spPr/>
        <p:txBody>
          <a:bodyPr/>
          <a:lstStyle/>
          <a:p>
            <a:fld id="{A6895563-73F0-4868-ABE8-51350BA70BDB}" type="datetimeFigureOut">
              <a:rPr lang="en-GB" smtClean="0"/>
              <a:t>18/10/2021</a:t>
            </a:fld>
            <a:endParaRPr lang="en-GB"/>
          </a:p>
        </p:txBody>
      </p:sp>
      <p:sp>
        <p:nvSpPr>
          <p:cNvPr id="4" name="Footer Placeholder 3">
            <a:extLst>
              <a:ext uri="{FF2B5EF4-FFF2-40B4-BE49-F238E27FC236}">
                <a16:creationId xmlns:a16="http://schemas.microsoft.com/office/drawing/2014/main" id="{1D196CFE-3CCC-4382-BB03-4369B8AE284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64726CD-C79B-4033-B864-AE4624A51281}"/>
              </a:ext>
            </a:extLst>
          </p:cNvPr>
          <p:cNvSpPr>
            <a:spLocks noGrp="1"/>
          </p:cNvSpPr>
          <p:nvPr>
            <p:ph type="sldNum" sz="quarter" idx="12"/>
          </p:nvPr>
        </p:nvSpPr>
        <p:spPr/>
        <p:txBody>
          <a:bodyPr/>
          <a:lstStyle/>
          <a:p>
            <a:fld id="{9BC0CF6E-EECE-4BF3-97E3-E21A45CB57E0}" type="slidenum">
              <a:rPr lang="en-GB" smtClean="0"/>
              <a:t>‹#›</a:t>
            </a:fld>
            <a:endParaRPr lang="en-GB"/>
          </a:p>
        </p:txBody>
      </p:sp>
    </p:spTree>
    <p:extLst>
      <p:ext uri="{BB962C8B-B14F-4D97-AF65-F5344CB8AC3E}">
        <p14:creationId xmlns:p14="http://schemas.microsoft.com/office/powerpoint/2010/main" val="2774290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532C51-EEA5-40CD-9B0C-E862430B458B}"/>
              </a:ext>
            </a:extLst>
          </p:cNvPr>
          <p:cNvSpPr>
            <a:spLocks noGrp="1"/>
          </p:cNvSpPr>
          <p:nvPr>
            <p:ph type="dt" sz="half" idx="10"/>
          </p:nvPr>
        </p:nvSpPr>
        <p:spPr/>
        <p:txBody>
          <a:bodyPr/>
          <a:lstStyle/>
          <a:p>
            <a:fld id="{A6895563-73F0-4868-ABE8-51350BA70BDB}" type="datetimeFigureOut">
              <a:rPr lang="en-GB" smtClean="0"/>
              <a:t>18/10/2021</a:t>
            </a:fld>
            <a:endParaRPr lang="en-GB"/>
          </a:p>
        </p:txBody>
      </p:sp>
      <p:sp>
        <p:nvSpPr>
          <p:cNvPr id="3" name="Footer Placeholder 2">
            <a:extLst>
              <a:ext uri="{FF2B5EF4-FFF2-40B4-BE49-F238E27FC236}">
                <a16:creationId xmlns:a16="http://schemas.microsoft.com/office/drawing/2014/main" id="{E24583D9-643F-49D8-BC55-44DD608756D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79659C-216E-4EE1-9526-FB02A792B363}"/>
              </a:ext>
            </a:extLst>
          </p:cNvPr>
          <p:cNvSpPr>
            <a:spLocks noGrp="1"/>
          </p:cNvSpPr>
          <p:nvPr>
            <p:ph type="sldNum" sz="quarter" idx="12"/>
          </p:nvPr>
        </p:nvSpPr>
        <p:spPr/>
        <p:txBody>
          <a:bodyPr/>
          <a:lstStyle/>
          <a:p>
            <a:fld id="{9BC0CF6E-EECE-4BF3-97E3-E21A45CB57E0}" type="slidenum">
              <a:rPr lang="en-GB" smtClean="0"/>
              <a:t>‹#›</a:t>
            </a:fld>
            <a:endParaRPr lang="en-GB"/>
          </a:p>
        </p:txBody>
      </p:sp>
    </p:spTree>
    <p:extLst>
      <p:ext uri="{BB962C8B-B14F-4D97-AF65-F5344CB8AC3E}">
        <p14:creationId xmlns:p14="http://schemas.microsoft.com/office/powerpoint/2010/main" val="2873648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D66DB-4BA0-4904-A116-3CDF86A3CE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A47F77B-C8D9-43E4-9AB1-0199B0FEF2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CB2ED54-9C1B-499B-AFD3-1AE887C627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2E79E8-A0B2-4EC3-AE0A-4016E755226B}"/>
              </a:ext>
            </a:extLst>
          </p:cNvPr>
          <p:cNvSpPr>
            <a:spLocks noGrp="1"/>
          </p:cNvSpPr>
          <p:nvPr>
            <p:ph type="dt" sz="half" idx="10"/>
          </p:nvPr>
        </p:nvSpPr>
        <p:spPr/>
        <p:txBody>
          <a:bodyPr/>
          <a:lstStyle/>
          <a:p>
            <a:fld id="{A6895563-73F0-4868-ABE8-51350BA70BDB}" type="datetimeFigureOut">
              <a:rPr lang="en-GB" smtClean="0"/>
              <a:t>18/10/2021</a:t>
            </a:fld>
            <a:endParaRPr lang="en-GB"/>
          </a:p>
        </p:txBody>
      </p:sp>
      <p:sp>
        <p:nvSpPr>
          <p:cNvPr id="6" name="Footer Placeholder 5">
            <a:extLst>
              <a:ext uri="{FF2B5EF4-FFF2-40B4-BE49-F238E27FC236}">
                <a16:creationId xmlns:a16="http://schemas.microsoft.com/office/drawing/2014/main" id="{D1088F9B-60E6-49AD-9B72-916A2CF4BE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B98DFF-A1B1-4B0C-A531-923A13EF76CD}"/>
              </a:ext>
            </a:extLst>
          </p:cNvPr>
          <p:cNvSpPr>
            <a:spLocks noGrp="1"/>
          </p:cNvSpPr>
          <p:nvPr>
            <p:ph type="sldNum" sz="quarter" idx="12"/>
          </p:nvPr>
        </p:nvSpPr>
        <p:spPr/>
        <p:txBody>
          <a:bodyPr/>
          <a:lstStyle/>
          <a:p>
            <a:fld id="{9BC0CF6E-EECE-4BF3-97E3-E21A45CB57E0}" type="slidenum">
              <a:rPr lang="en-GB" smtClean="0"/>
              <a:t>‹#›</a:t>
            </a:fld>
            <a:endParaRPr lang="en-GB"/>
          </a:p>
        </p:txBody>
      </p:sp>
    </p:spTree>
    <p:extLst>
      <p:ext uri="{BB962C8B-B14F-4D97-AF65-F5344CB8AC3E}">
        <p14:creationId xmlns:p14="http://schemas.microsoft.com/office/powerpoint/2010/main" val="229480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8AA98-856D-4275-97F5-67231FDC81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7A2DD1B-9360-4502-AB4D-B2A6BEB2EF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0F568DB-8FA8-4755-A1FE-A710FA4157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507207-71B5-4763-BDAB-E560CA25FB59}"/>
              </a:ext>
            </a:extLst>
          </p:cNvPr>
          <p:cNvSpPr>
            <a:spLocks noGrp="1"/>
          </p:cNvSpPr>
          <p:nvPr>
            <p:ph type="dt" sz="half" idx="10"/>
          </p:nvPr>
        </p:nvSpPr>
        <p:spPr/>
        <p:txBody>
          <a:bodyPr/>
          <a:lstStyle/>
          <a:p>
            <a:fld id="{A6895563-73F0-4868-ABE8-51350BA70BDB}" type="datetimeFigureOut">
              <a:rPr lang="en-GB" smtClean="0"/>
              <a:t>18/10/2021</a:t>
            </a:fld>
            <a:endParaRPr lang="en-GB"/>
          </a:p>
        </p:txBody>
      </p:sp>
      <p:sp>
        <p:nvSpPr>
          <p:cNvPr id="6" name="Footer Placeholder 5">
            <a:extLst>
              <a:ext uri="{FF2B5EF4-FFF2-40B4-BE49-F238E27FC236}">
                <a16:creationId xmlns:a16="http://schemas.microsoft.com/office/drawing/2014/main" id="{7A8F39FF-2D80-4578-837C-2E861094EE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EC62033-7E08-4128-A9C0-E757787BD28B}"/>
              </a:ext>
            </a:extLst>
          </p:cNvPr>
          <p:cNvSpPr>
            <a:spLocks noGrp="1"/>
          </p:cNvSpPr>
          <p:nvPr>
            <p:ph type="sldNum" sz="quarter" idx="12"/>
          </p:nvPr>
        </p:nvSpPr>
        <p:spPr/>
        <p:txBody>
          <a:bodyPr/>
          <a:lstStyle/>
          <a:p>
            <a:fld id="{9BC0CF6E-EECE-4BF3-97E3-E21A45CB57E0}" type="slidenum">
              <a:rPr lang="en-GB" smtClean="0"/>
              <a:t>‹#›</a:t>
            </a:fld>
            <a:endParaRPr lang="en-GB"/>
          </a:p>
        </p:txBody>
      </p:sp>
    </p:spTree>
    <p:extLst>
      <p:ext uri="{BB962C8B-B14F-4D97-AF65-F5344CB8AC3E}">
        <p14:creationId xmlns:p14="http://schemas.microsoft.com/office/powerpoint/2010/main" val="4052688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84D1C0-979C-49B8-A849-5E2D5670E1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CEDC1A7-CCB9-4226-AE51-C62FEE3EFC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BC6909-B185-4E45-9BBD-9AE23580C1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895563-73F0-4868-ABE8-51350BA70BDB}" type="datetimeFigureOut">
              <a:rPr lang="en-GB" smtClean="0"/>
              <a:t>18/10/2021</a:t>
            </a:fld>
            <a:endParaRPr lang="en-GB"/>
          </a:p>
        </p:txBody>
      </p:sp>
      <p:sp>
        <p:nvSpPr>
          <p:cNvPr id="5" name="Footer Placeholder 4">
            <a:extLst>
              <a:ext uri="{FF2B5EF4-FFF2-40B4-BE49-F238E27FC236}">
                <a16:creationId xmlns:a16="http://schemas.microsoft.com/office/drawing/2014/main" id="{AA628973-3940-48EE-A160-C84E467A25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437F898-010C-4709-8775-8B3CD6F9B5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C0CF6E-EECE-4BF3-97E3-E21A45CB57E0}" type="slidenum">
              <a:rPr lang="en-GB" smtClean="0"/>
              <a:t>‹#›</a:t>
            </a:fld>
            <a:endParaRPr lang="en-GB"/>
          </a:p>
        </p:txBody>
      </p:sp>
    </p:spTree>
    <p:extLst>
      <p:ext uri="{BB962C8B-B14F-4D97-AF65-F5344CB8AC3E}">
        <p14:creationId xmlns:p14="http://schemas.microsoft.com/office/powerpoint/2010/main" val="1293706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mathsgenie.co.uk/multiplication-and-division.html"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mathsgenie.co.uk/BIDMAS.html"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mathsgenie.co.uk/writing-fractions.html" TargetMode="External"/><Relationship Id="rId2" Type="http://schemas.openxmlformats.org/officeDocument/2006/relationships/hyperlink" Target="https://whiterosemaths.com/homelearning/year-6/week-8-number-fraction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hiterosemaths.com/homelearning/year-6/week-11-number-fractions/" TargetMode="External"/><Relationship Id="rId2" Type="http://schemas.openxmlformats.org/officeDocument/2006/relationships/hyperlink" Target="https://whiterosemaths.com/homelearning/year-6/week-10-number-fractions/" TargetMode="External"/><Relationship Id="rId1" Type="http://schemas.openxmlformats.org/officeDocument/2006/relationships/slideLayout" Target="../slideLayouts/slideLayout1.xml"/><Relationship Id="rId4" Type="http://schemas.openxmlformats.org/officeDocument/2006/relationships/hyperlink" Target="https://www.mathsgenie.co.uk/fraction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mathsgenie.co.uk/fraction-of-amount.html" TargetMode="External"/><Relationship Id="rId2" Type="http://schemas.openxmlformats.org/officeDocument/2006/relationships/hyperlink" Target="https://whiterosemaths.com/homelearning/year-6/week-12-number-fractions/"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hiterosemaths.com/homelearning/year-6/spring-week-4-number-percentages-2/" TargetMode="External"/><Relationship Id="rId2" Type="http://schemas.openxmlformats.org/officeDocument/2006/relationships/hyperlink" Target="https://whiterosemaths.com/homelearning/year-6/spring-week-3-number-percentages/" TargetMode="External"/><Relationship Id="rId1" Type="http://schemas.openxmlformats.org/officeDocument/2006/relationships/slideLayout" Target="../slideLayouts/slideLayout1.xml"/><Relationship Id="rId4" Type="http://schemas.openxmlformats.org/officeDocument/2006/relationships/hyperlink" Target="https://www.mathsgenie.co.uk/percentages.html"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mathsgenie.co.uk/FDP.html"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hiterosemaths.com/homelearning/year-6/spring-week-10-number-ratio/" TargetMode="External"/><Relationship Id="rId2" Type="http://schemas.openxmlformats.org/officeDocument/2006/relationships/hyperlink" Target="https://www.mathsgenie.co.uk/ratio.html"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www.mathsgenie.co.uk/negativenumbers.html"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www.mathsgenie.co.uk/estimating.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mathsgenie.co.uk/place-value.html" TargetMode="External"/><Relationship Id="rId2" Type="http://schemas.openxmlformats.org/officeDocument/2006/relationships/hyperlink" Target="https://whiterosemaths.com/homelearning/year-5/week-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hiterosemaths.com/homelearning/year-5/week-1/"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hiterosemaths.com/homelearning/year-5/week-4/"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mathsgenie.co.uk/addition-and-subtraction.html"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hiterosemaths.com/homelearning/year-6/week-4/"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hiterosemaths.com/homelearning/year-6/week-5/" TargetMode="External"/><Relationship Id="rId2" Type="http://schemas.openxmlformats.org/officeDocument/2006/relationships/hyperlink" Target="https://corbettmathsprimary.com/2018/05/30/addition-video/"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1386865" y="818984"/>
            <a:ext cx="6596245" cy="3268520"/>
          </a:xfrm>
        </p:spPr>
        <p:txBody>
          <a:bodyPr>
            <a:normAutofit/>
          </a:bodyPr>
          <a:lstStyle/>
          <a:p>
            <a:r>
              <a:rPr lang="en-GB" sz="4800" dirty="0">
                <a:solidFill>
                  <a:srgbClr val="FFFFFF"/>
                </a:solidFill>
              </a:rPr>
              <a:t> </a:t>
            </a:r>
            <a:r>
              <a:rPr lang="en-GB" sz="4800">
                <a:solidFill>
                  <a:srgbClr val="FFFFFF"/>
                </a:solidFill>
              </a:rPr>
              <a:t>Common mathematical methods</a:t>
            </a:r>
            <a:endParaRPr lang="en-GB" sz="4800" dirty="0">
              <a:solidFill>
                <a:srgbClr val="FFFFFF"/>
              </a:solidFill>
            </a:endParaRPr>
          </a:p>
        </p:txBody>
      </p:sp>
      <p:sp>
        <p:nvSpPr>
          <p:cNvPr id="26"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1931874" y="4797188"/>
            <a:ext cx="6051236" cy="1241828"/>
          </a:xfrm>
        </p:spPr>
        <p:txBody>
          <a:bodyPr>
            <a:normAutofit/>
          </a:bodyPr>
          <a:lstStyle/>
          <a:p>
            <a:pPr algn="r"/>
            <a:endParaRPr lang="en-GB">
              <a:solidFill>
                <a:srgbClr val="FFFFFF"/>
              </a:solidFill>
            </a:endParaRPr>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Logo, company name&#10;&#10;Description automatically generated">
            <a:extLst>
              <a:ext uri="{FF2B5EF4-FFF2-40B4-BE49-F238E27FC236}">
                <a16:creationId xmlns:a16="http://schemas.microsoft.com/office/drawing/2014/main" id="{84B5064C-B284-47E0-BCFC-57ECA5EA21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5779" y="483474"/>
            <a:ext cx="3147848" cy="2527739"/>
          </a:xfrm>
          <a:prstGeom prst="rect">
            <a:avLst/>
          </a:prstGeom>
        </p:spPr>
      </p:pic>
    </p:spTree>
    <p:extLst>
      <p:ext uri="{BB962C8B-B14F-4D97-AF65-F5344CB8AC3E}">
        <p14:creationId xmlns:p14="http://schemas.microsoft.com/office/powerpoint/2010/main" val="1408175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656457"/>
          </a:xfrm>
        </p:spPr>
        <p:txBody>
          <a:bodyPr anchor="ctr">
            <a:normAutofit fontScale="90000"/>
          </a:bodyPr>
          <a:lstStyle/>
          <a:p>
            <a:pPr algn="l"/>
            <a:r>
              <a:rPr lang="en-GB" sz="4000" dirty="0">
                <a:solidFill>
                  <a:srgbClr val="FFFFFF"/>
                </a:solidFill>
              </a:rPr>
              <a:t>Multiplication of whole numbers and decimals</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9" name="TextBox 8">
            <a:extLst>
              <a:ext uri="{FF2B5EF4-FFF2-40B4-BE49-F238E27FC236}">
                <a16:creationId xmlns:a16="http://schemas.microsoft.com/office/drawing/2014/main" id="{F069342C-564C-499D-A814-2CE9FAC47E60}"/>
              </a:ext>
            </a:extLst>
          </p:cNvPr>
          <p:cNvSpPr txBox="1"/>
          <p:nvPr/>
        </p:nvSpPr>
        <p:spPr>
          <a:xfrm>
            <a:off x="1560785" y="2396359"/>
            <a:ext cx="8907517" cy="1766189"/>
          </a:xfrm>
          <a:prstGeom prst="rect">
            <a:avLst/>
          </a:prstGeom>
          <a:noFill/>
        </p:spPr>
        <p:txBody>
          <a:bodyPr wrap="square">
            <a:spAutoFit/>
          </a:bodyPr>
          <a:lstStyle/>
          <a:p>
            <a:pPr>
              <a:lnSpc>
                <a:spcPct val="107000"/>
              </a:lnSpc>
              <a:spcAft>
                <a:spcPts val="800"/>
              </a:spcAft>
            </a:pPr>
            <a:r>
              <a:rPr lang="en-GB" dirty="0">
                <a:hlinkClick r:id="rId2"/>
              </a:rPr>
              <a:t>Maths Genie • Multiplication and Division</a:t>
            </a:r>
            <a:endParaRPr lang="en-GB" dirty="0"/>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This video covers multiplication and division of whole numbers and decimals. </a:t>
            </a:r>
            <a:r>
              <a:rPr lang="en-GB" dirty="0"/>
              <a:t>The link will take you to the multiplication video. You just need to scroll down the page to get to the division video.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9891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1159200"/>
          </a:xfrm>
        </p:spPr>
        <p:txBody>
          <a:bodyPr anchor="ctr">
            <a:normAutofit/>
          </a:bodyPr>
          <a:lstStyle/>
          <a:p>
            <a:pPr algn="l"/>
            <a:r>
              <a:rPr lang="en-GB" sz="3700" dirty="0">
                <a:solidFill>
                  <a:srgbClr val="FFFFFF"/>
                </a:solidFill>
              </a:rPr>
              <a:t>Order of operations (BIDMAS)</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9" name="TextBox 8">
            <a:extLst>
              <a:ext uri="{FF2B5EF4-FFF2-40B4-BE49-F238E27FC236}">
                <a16:creationId xmlns:a16="http://schemas.microsoft.com/office/drawing/2014/main" id="{90477C06-0711-4AAA-9D4C-BB1FFC1D5B93}"/>
              </a:ext>
            </a:extLst>
          </p:cNvPr>
          <p:cNvSpPr txBox="1"/>
          <p:nvPr/>
        </p:nvSpPr>
        <p:spPr>
          <a:xfrm>
            <a:off x="1308538" y="3244334"/>
            <a:ext cx="7835462" cy="1200329"/>
          </a:xfrm>
          <a:prstGeom prst="rect">
            <a:avLst/>
          </a:prstGeom>
          <a:noFill/>
        </p:spPr>
        <p:txBody>
          <a:bodyPr wrap="square">
            <a:spAutoFit/>
          </a:bodyPr>
          <a:lstStyle/>
          <a:p>
            <a:r>
              <a:rPr lang="en-GB" dirty="0">
                <a:hlinkClick r:id="rId2"/>
              </a:rPr>
              <a:t>Maths Genie • The Order of Operations (BIDMAS)</a:t>
            </a:r>
            <a:endParaRPr lang="en-GB" dirty="0"/>
          </a:p>
          <a:p>
            <a:endParaRPr lang="en-GB" dirty="0"/>
          </a:p>
          <a:p>
            <a:r>
              <a:rPr lang="en-GB" dirty="0"/>
              <a:t>This video covers the correct order in which mathematical operations must be performed when doing a calculation.</a:t>
            </a:r>
          </a:p>
        </p:txBody>
      </p:sp>
    </p:spTree>
    <p:extLst>
      <p:ext uri="{BB962C8B-B14F-4D97-AF65-F5344CB8AC3E}">
        <p14:creationId xmlns:p14="http://schemas.microsoft.com/office/powerpoint/2010/main" val="3658766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656457"/>
          </a:xfrm>
        </p:spPr>
        <p:txBody>
          <a:bodyPr anchor="ctr">
            <a:normAutofit/>
          </a:bodyPr>
          <a:lstStyle/>
          <a:p>
            <a:pPr algn="l"/>
            <a:r>
              <a:rPr lang="en-GB" sz="4000" dirty="0">
                <a:solidFill>
                  <a:srgbClr val="FFFFFF"/>
                </a:solidFill>
              </a:rPr>
              <a:t>Introduction to fractions</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9" name="TextBox 8">
            <a:extLst>
              <a:ext uri="{FF2B5EF4-FFF2-40B4-BE49-F238E27FC236}">
                <a16:creationId xmlns:a16="http://schemas.microsoft.com/office/drawing/2014/main" id="{A94B602F-6336-4836-824B-885A4A36B004}"/>
              </a:ext>
            </a:extLst>
          </p:cNvPr>
          <p:cNvSpPr txBox="1"/>
          <p:nvPr/>
        </p:nvSpPr>
        <p:spPr>
          <a:xfrm>
            <a:off x="1271752" y="3244334"/>
            <a:ext cx="7872248" cy="3139321"/>
          </a:xfrm>
          <a:prstGeom prst="rect">
            <a:avLst/>
          </a:prstGeom>
          <a:noFill/>
        </p:spPr>
        <p:txBody>
          <a:bodyPr wrap="square">
            <a:spAutoFit/>
          </a:bodyPr>
          <a:lstStyle/>
          <a:p>
            <a:r>
              <a:rPr lang="en-GB" dirty="0">
                <a:hlinkClick r:id="rId2"/>
              </a:rPr>
              <a:t>Autumn Week 8 - Number: Fractions | White Rose Maths</a:t>
            </a:r>
            <a:endParaRPr lang="en-GB" dirty="0"/>
          </a:p>
          <a:p>
            <a:endParaRPr lang="en-GB" dirty="0"/>
          </a:p>
          <a:p>
            <a:r>
              <a:rPr lang="en-GB" dirty="0"/>
              <a:t>These 4 videos cover an introduction to fractions, equivalent fractions, simplifying fractions and converting between improper fractions and mixed numbers.</a:t>
            </a:r>
          </a:p>
          <a:p>
            <a:endParaRPr lang="en-GB" dirty="0"/>
          </a:p>
          <a:p>
            <a:r>
              <a:rPr lang="en-GB" dirty="0">
                <a:hlinkClick r:id="rId3"/>
              </a:rPr>
              <a:t>Maths Genie • Writing, Simplifying and Ordering Fractions</a:t>
            </a:r>
            <a:endParaRPr lang="en-GB" dirty="0"/>
          </a:p>
          <a:p>
            <a:endParaRPr lang="en-GB" dirty="0"/>
          </a:p>
          <a:p>
            <a:r>
              <a:rPr lang="en-GB" dirty="0"/>
              <a:t>This video covers writing, simplifying and ordering fractions.</a:t>
            </a:r>
          </a:p>
          <a:p>
            <a:endParaRPr lang="en-GB" dirty="0"/>
          </a:p>
          <a:p>
            <a:endParaRPr lang="en-GB" dirty="0"/>
          </a:p>
          <a:p>
            <a:endParaRPr lang="en-GB" dirty="0"/>
          </a:p>
        </p:txBody>
      </p:sp>
    </p:spTree>
    <p:extLst>
      <p:ext uri="{BB962C8B-B14F-4D97-AF65-F5344CB8AC3E}">
        <p14:creationId xmlns:p14="http://schemas.microsoft.com/office/powerpoint/2010/main" val="101795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656457"/>
          </a:xfrm>
        </p:spPr>
        <p:txBody>
          <a:bodyPr anchor="ctr">
            <a:normAutofit fontScale="90000"/>
          </a:bodyPr>
          <a:lstStyle/>
          <a:p>
            <a:pPr algn="l"/>
            <a:r>
              <a:rPr lang="en-GB" sz="4000" dirty="0">
                <a:solidFill>
                  <a:srgbClr val="FFFFFF"/>
                </a:solidFill>
              </a:rPr>
              <a:t>Addition, subtraction, multiplication and division of fractions </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9" name="TextBox 8">
            <a:extLst>
              <a:ext uri="{FF2B5EF4-FFF2-40B4-BE49-F238E27FC236}">
                <a16:creationId xmlns:a16="http://schemas.microsoft.com/office/drawing/2014/main" id="{8459E923-7713-402E-9636-DD1FC36DF3FF}"/>
              </a:ext>
            </a:extLst>
          </p:cNvPr>
          <p:cNvSpPr txBox="1"/>
          <p:nvPr/>
        </p:nvSpPr>
        <p:spPr>
          <a:xfrm>
            <a:off x="846083" y="2017986"/>
            <a:ext cx="7914289" cy="5355312"/>
          </a:xfrm>
          <a:prstGeom prst="rect">
            <a:avLst/>
          </a:prstGeom>
          <a:noFill/>
        </p:spPr>
        <p:txBody>
          <a:bodyPr wrap="square">
            <a:spAutoFit/>
          </a:bodyPr>
          <a:lstStyle/>
          <a:p>
            <a:r>
              <a:rPr lang="en-GB" dirty="0">
                <a:hlinkClick r:id="rId2"/>
              </a:rPr>
              <a:t>Autumn Week 10 - Number: Fractions | White Rose Maths</a:t>
            </a:r>
            <a:endParaRPr lang="en-GB" dirty="0"/>
          </a:p>
          <a:p>
            <a:endParaRPr lang="en-GB" dirty="0"/>
          </a:p>
          <a:p>
            <a:r>
              <a:rPr lang="en-GB" dirty="0"/>
              <a:t>These 5 videos cover addition and subtraction of fractions and mixed numbers.</a:t>
            </a:r>
          </a:p>
          <a:p>
            <a:endParaRPr lang="en-GB" dirty="0"/>
          </a:p>
          <a:p>
            <a:r>
              <a:rPr lang="en-GB" dirty="0">
                <a:hlinkClick r:id="rId3"/>
              </a:rPr>
              <a:t>Autumn Week 11 - Number: Fractions | White Rose Maths</a:t>
            </a:r>
            <a:endParaRPr lang="en-GB" dirty="0"/>
          </a:p>
          <a:p>
            <a:endParaRPr lang="en-GB" dirty="0"/>
          </a:p>
          <a:p>
            <a:r>
              <a:rPr lang="en-GB" dirty="0"/>
              <a:t>These 3 videos cover multiplying a fraction by an integer, multiplying a fraction by a fraction and dividing a fraction by an integer. An integer is just a whole number.</a:t>
            </a:r>
          </a:p>
          <a:p>
            <a:endParaRPr lang="en-GB" dirty="0"/>
          </a:p>
          <a:p>
            <a:r>
              <a:rPr lang="en-GB" dirty="0">
                <a:hlinkClick r:id="rId4"/>
              </a:rPr>
              <a:t>Maths Genie • Adding, Subtracting, Multiplying and Dividing Fractions</a:t>
            </a:r>
            <a:endParaRPr lang="en-GB" dirty="0"/>
          </a:p>
          <a:p>
            <a:endParaRPr lang="en-GB" dirty="0"/>
          </a:p>
          <a:p>
            <a:r>
              <a:rPr lang="en-GB" dirty="0"/>
              <a:t>These 3 videos cover addition, subtraction, multiplication and division of fractions and mixed numbers. The link will take you to the addition and subtraction video. You just need to scroll down the page to get to the other 2 videos. </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291215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1159200"/>
          </a:xfrm>
        </p:spPr>
        <p:txBody>
          <a:bodyPr anchor="ctr">
            <a:normAutofit/>
          </a:bodyPr>
          <a:lstStyle/>
          <a:p>
            <a:pPr algn="l"/>
            <a:r>
              <a:rPr lang="en-GB" sz="4000" dirty="0">
                <a:solidFill>
                  <a:srgbClr val="FFFFFF"/>
                </a:solidFill>
              </a:rPr>
              <a:t>Finding a fraction of an amount</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10" name="TextBox 9">
            <a:extLst>
              <a:ext uri="{FF2B5EF4-FFF2-40B4-BE49-F238E27FC236}">
                <a16:creationId xmlns:a16="http://schemas.microsoft.com/office/drawing/2014/main" id="{C3EB735C-5600-41DE-8270-B9D90C71C429}"/>
              </a:ext>
            </a:extLst>
          </p:cNvPr>
          <p:cNvSpPr txBox="1"/>
          <p:nvPr/>
        </p:nvSpPr>
        <p:spPr>
          <a:xfrm>
            <a:off x="1192924" y="3244334"/>
            <a:ext cx="7951076" cy="2031325"/>
          </a:xfrm>
          <a:prstGeom prst="rect">
            <a:avLst/>
          </a:prstGeom>
          <a:noFill/>
        </p:spPr>
        <p:txBody>
          <a:bodyPr wrap="square">
            <a:spAutoFit/>
          </a:bodyPr>
          <a:lstStyle/>
          <a:p>
            <a:r>
              <a:rPr lang="en-GB" dirty="0">
                <a:hlinkClick r:id="rId2"/>
              </a:rPr>
              <a:t>Autumn Week 12 - Number: Fractions | White Rose Maths</a:t>
            </a:r>
            <a:endParaRPr lang="en-GB" dirty="0"/>
          </a:p>
          <a:p>
            <a:endParaRPr lang="en-GB" dirty="0"/>
          </a:p>
          <a:p>
            <a:r>
              <a:rPr lang="en-GB" dirty="0"/>
              <a:t>These 2 videos cover finding a fraction of an amount.</a:t>
            </a:r>
          </a:p>
          <a:p>
            <a:endParaRPr lang="en-GB" dirty="0"/>
          </a:p>
          <a:p>
            <a:r>
              <a:rPr lang="en-GB" dirty="0">
                <a:hlinkClick r:id="rId3"/>
              </a:rPr>
              <a:t>Maths Genie • Finding a Fraction of an Amount</a:t>
            </a:r>
            <a:endParaRPr lang="en-GB" dirty="0"/>
          </a:p>
          <a:p>
            <a:endParaRPr lang="en-GB" dirty="0"/>
          </a:p>
          <a:p>
            <a:r>
              <a:rPr lang="en-GB" dirty="0"/>
              <a:t>This video also covers finding a fraction of an amount</a:t>
            </a:r>
          </a:p>
        </p:txBody>
      </p:sp>
    </p:spTree>
    <p:extLst>
      <p:ext uri="{BB962C8B-B14F-4D97-AF65-F5344CB8AC3E}">
        <p14:creationId xmlns:p14="http://schemas.microsoft.com/office/powerpoint/2010/main" val="4064380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1159200"/>
          </a:xfrm>
        </p:spPr>
        <p:txBody>
          <a:bodyPr anchor="ctr">
            <a:normAutofit/>
          </a:bodyPr>
          <a:lstStyle/>
          <a:p>
            <a:pPr algn="l"/>
            <a:r>
              <a:rPr lang="en-GB" sz="4000" dirty="0">
                <a:solidFill>
                  <a:srgbClr val="FFFFFF"/>
                </a:solidFill>
              </a:rPr>
              <a:t>Percentages</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10" name="TextBox 9">
            <a:extLst>
              <a:ext uri="{FF2B5EF4-FFF2-40B4-BE49-F238E27FC236}">
                <a16:creationId xmlns:a16="http://schemas.microsoft.com/office/drawing/2014/main" id="{C3EB735C-5600-41DE-8270-B9D90C71C429}"/>
              </a:ext>
            </a:extLst>
          </p:cNvPr>
          <p:cNvSpPr txBox="1"/>
          <p:nvPr/>
        </p:nvSpPr>
        <p:spPr>
          <a:xfrm>
            <a:off x="1035269" y="2154621"/>
            <a:ext cx="8108731" cy="3416320"/>
          </a:xfrm>
          <a:prstGeom prst="rect">
            <a:avLst/>
          </a:prstGeom>
          <a:noFill/>
        </p:spPr>
        <p:txBody>
          <a:bodyPr wrap="square">
            <a:spAutoFit/>
          </a:bodyPr>
          <a:lstStyle/>
          <a:p>
            <a:r>
              <a:rPr lang="en-GB" dirty="0">
                <a:hlinkClick r:id="rId2"/>
              </a:rPr>
              <a:t>Spring Week 3 - Number: Percentages | White Rose Maths</a:t>
            </a:r>
            <a:endParaRPr lang="en-GB" dirty="0"/>
          </a:p>
          <a:p>
            <a:endParaRPr lang="en-GB" dirty="0"/>
          </a:p>
          <a:p>
            <a:r>
              <a:rPr lang="en-GB" dirty="0"/>
              <a:t>This video gives an introduction to percentages.</a:t>
            </a:r>
          </a:p>
          <a:p>
            <a:endParaRPr lang="en-GB" dirty="0">
              <a:hlinkClick r:id="rId3"/>
            </a:endParaRPr>
          </a:p>
          <a:p>
            <a:endParaRPr lang="en-GB" dirty="0">
              <a:hlinkClick r:id="rId3"/>
            </a:endParaRPr>
          </a:p>
          <a:p>
            <a:r>
              <a:rPr lang="en-GB" dirty="0">
                <a:hlinkClick r:id="rId3"/>
              </a:rPr>
              <a:t>Spring Week 4 - Number: Percentages | White Rose Maths</a:t>
            </a:r>
            <a:endParaRPr lang="en-GB" dirty="0"/>
          </a:p>
          <a:p>
            <a:endParaRPr lang="en-GB" dirty="0"/>
          </a:p>
          <a:p>
            <a:r>
              <a:rPr lang="en-GB" dirty="0"/>
              <a:t>These 2 videos cover finding a percentage of an amount.</a:t>
            </a:r>
          </a:p>
          <a:p>
            <a:endParaRPr lang="en-GB" dirty="0"/>
          </a:p>
          <a:p>
            <a:r>
              <a:rPr lang="en-GB" dirty="0">
                <a:hlinkClick r:id="rId4"/>
              </a:rPr>
              <a:t>Maths Genie • Percentages</a:t>
            </a:r>
            <a:endParaRPr lang="en-GB" dirty="0"/>
          </a:p>
          <a:p>
            <a:endParaRPr lang="en-GB" dirty="0"/>
          </a:p>
          <a:p>
            <a:r>
              <a:rPr lang="en-GB" dirty="0"/>
              <a:t>This video also covers finding a percentage of an amount.</a:t>
            </a:r>
          </a:p>
        </p:txBody>
      </p:sp>
    </p:spTree>
    <p:extLst>
      <p:ext uri="{BB962C8B-B14F-4D97-AF65-F5344CB8AC3E}">
        <p14:creationId xmlns:p14="http://schemas.microsoft.com/office/powerpoint/2010/main" val="2888200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1159200"/>
          </a:xfrm>
        </p:spPr>
        <p:txBody>
          <a:bodyPr anchor="ctr">
            <a:normAutofit fontScale="90000"/>
          </a:bodyPr>
          <a:lstStyle/>
          <a:p>
            <a:pPr algn="l"/>
            <a:r>
              <a:rPr lang="en-GB" sz="4000" dirty="0">
                <a:solidFill>
                  <a:srgbClr val="FFFFFF"/>
                </a:solidFill>
              </a:rPr>
              <a:t>Converting between fractions, decimals and percentages</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10" name="TextBox 9">
            <a:extLst>
              <a:ext uri="{FF2B5EF4-FFF2-40B4-BE49-F238E27FC236}">
                <a16:creationId xmlns:a16="http://schemas.microsoft.com/office/drawing/2014/main" id="{C3EB735C-5600-41DE-8270-B9D90C71C429}"/>
              </a:ext>
            </a:extLst>
          </p:cNvPr>
          <p:cNvSpPr txBox="1"/>
          <p:nvPr/>
        </p:nvSpPr>
        <p:spPr>
          <a:xfrm>
            <a:off x="1392621" y="3244334"/>
            <a:ext cx="7751379" cy="923330"/>
          </a:xfrm>
          <a:prstGeom prst="rect">
            <a:avLst/>
          </a:prstGeom>
          <a:noFill/>
        </p:spPr>
        <p:txBody>
          <a:bodyPr wrap="square">
            <a:spAutoFit/>
          </a:bodyPr>
          <a:lstStyle/>
          <a:p>
            <a:r>
              <a:rPr lang="en-GB" dirty="0">
                <a:hlinkClick r:id="rId2"/>
              </a:rPr>
              <a:t>Maths Genie • Fractions, Decimals and Percentages</a:t>
            </a:r>
            <a:endParaRPr lang="en-GB" dirty="0"/>
          </a:p>
          <a:p>
            <a:endParaRPr lang="en-GB" dirty="0"/>
          </a:p>
          <a:p>
            <a:r>
              <a:rPr lang="en-GB" dirty="0"/>
              <a:t>This video covers how to convert between fractions, decimals and percentages.</a:t>
            </a:r>
          </a:p>
        </p:txBody>
      </p:sp>
    </p:spTree>
    <p:extLst>
      <p:ext uri="{BB962C8B-B14F-4D97-AF65-F5344CB8AC3E}">
        <p14:creationId xmlns:p14="http://schemas.microsoft.com/office/powerpoint/2010/main" val="407263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1159200"/>
          </a:xfrm>
        </p:spPr>
        <p:txBody>
          <a:bodyPr anchor="ctr">
            <a:normAutofit/>
          </a:bodyPr>
          <a:lstStyle/>
          <a:p>
            <a:pPr algn="l"/>
            <a:r>
              <a:rPr lang="en-GB" sz="4000" dirty="0">
                <a:solidFill>
                  <a:srgbClr val="FFFFFF"/>
                </a:solidFill>
              </a:rPr>
              <a:t>Ratio</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10" name="TextBox 9">
            <a:extLst>
              <a:ext uri="{FF2B5EF4-FFF2-40B4-BE49-F238E27FC236}">
                <a16:creationId xmlns:a16="http://schemas.microsoft.com/office/drawing/2014/main" id="{C3EB735C-5600-41DE-8270-B9D90C71C429}"/>
              </a:ext>
            </a:extLst>
          </p:cNvPr>
          <p:cNvSpPr txBox="1"/>
          <p:nvPr/>
        </p:nvSpPr>
        <p:spPr>
          <a:xfrm>
            <a:off x="1298028" y="3244334"/>
            <a:ext cx="7845972" cy="923330"/>
          </a:xfrm>
          <a:prstGeom prst="rect">
            <a:avLst/>
          </a:prstGeom>
          <a:noFill/>
        </p:spPr>
        <p:txBody>
          <a:bodyPr wrap="square">
            <a:spAutoFit/>
          </a:bodyPr>
          <a:lstStyle/>
          <a:p>
            <a:endParaRPr lang="en-GB" dirty="0">
              <a:hlinkClick r:id="rId2"/>
            </a:endParaRPr>
          </a:p>
          <a:p>
            <a:endParaRPr lang="en-GB" dirty="0">
              <a:hlinkClick r:id="rId2"/>
            </a:endParaRPr>
          </a:p>
          <a:p>
            <a:endParaRPr lang="en-GB" dirty="0">
              <a:hlinkClick r:id="rId2"/>
            </a:endParaRPr>
          </a:p>
        </p:txBody>
      </p:sp>
      <p:sp>
        <p:nvSpPr>
          <p:cNvPr id="11" name="TextBox 10">
            <a:extLst>
              <a:ext uri="{FF2B5EF4-FFF2-40B4-BE49-F238E27FC236}">
                <a16:creationId xmlns:a16="http://schemas.microsoft.com/office/drawing/2014/main" id="{4CB7487A-6098-41E5-BBD9-484FA7F1832D}"/>
              </a:ext>
            </a:extLst>
          </p:cNvPr>
          <p:cNvSpPr txBox="1"/>
          <p:nvPr/>
        </p:nvSpPr>
        <p:spPr>
          <a:xfrm>
            <a:off x="1298028" y="3244334"/>
            <a:ext cx="7845972" cy="2031325"/>
          </a:xfrm>
          <a:prstGeom prst="rect">
            <a:avLst/>
          </a:prstGeom>
          <a:noFill/>
        </p:spPr>
        <p:txBody>
          <a:bodyPr wrap="square">
            <a:spAutoFit/>
          </a:bodyPr>
          <a:lstStyle/>
          <a:p>
            <a:r>
              <a:rPr lang="en-GB" dirty="0">
                <a:hlinkClick r:id="rId3"/>
              </a:rPr>
              <a:t>Spring Week 10 - Number: Ratio | White Rose Maths</a:t>
            </a:r>
            <a:endParaRPr lang="en-GB" dirty="0"/>
          </a:p>
          <a:p>
            <a:endParaRPr lang="en-GB" dirty="0"/>
          </a:p>
          <a:p>
            <a:r>
              <a:rPr lang="en-GB" dirty="0"/>
              <a:t>These 5 videos cover an introduction to ratio</a:t>
            </a:r>
          </a:p>
          <a:p>
            <a:endParaRPr lang="en-GB" dirty="0"/>
          </a:p>
          <a:p>
            <a:r>
              <a:rPr lang="en-GB" dirty="0">
                <a:hlinkClick r:id="rId2"/>
              </a:rPr>
              <a:t>Maths Genie • Sharing an amount between a given Ratio</a:t>
            </a:r>
            <a:endParaRPr lang="en-GB" dirty="0"/>
          </a:p>
          <a:p>
            <a:endParaRPr lang="en-GB" dirty="0"/>
          </a:p>
          <a:p>
            <a:r>
              <a:rPr lang="en-GB" dirty="0"/>
              <a:t>This video covers how to share an amount in a ratio</a:t>
            </a:r>
          </a:p>
        </p:txBody>
      </p:sp>
    </p:spTree>
    <p:extLst>
      <p:ext uri="{BB962C8B-B14F-4D97-AF65-F5344CB8AC3E}">
        <p14:creationId xmlns:p14="http://schemas.microsoft.com/office/powerpoint/2010/main" val="241719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1159200"/>
          </a:xfrm>
        </p:spPr>
        <p:txBody>
          <a:bodyPr anchor="ctr">
            <a:normAutofit/>
          </a:bodyPr>
          <a:lstStyle/>
          <a:p>
            <a:pPr algn="l"/>
            <a:r>
              <a:rPr lang="en-GB" sz="3700" dirty="0">
                <a:solidFill>
                  <a:srgbClr val="FFFFFF"/>
                </a:solidFill>
              </a:rPr>
              <a:t>Negative numbers</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9" name="TextBox 8">
            <a:extLst>
              <a:ext uri="{FF2B5EF4-FFF2-40B4-BE49-F238E27FC236}">
                <a16:creationId xmlns:a16="http://schemas.microsoft.com/office/drawing/2014/main" id="{C3D169FE-6442-421C-B04D-E1FA6B46A0CA}"/>
              </a:ext>
            </a:extLst>
          </p:cNvPr>
          <p:cNvSpPr txBox="1"/>
          <p:nvPr/>
        </p:nvSpPr>
        <p:spPr>
          <a:xfrm>
            <a:off x="1150883" y="3105835"/>
            <a:ext cx="7993117" cy="1754326"/>
          </a:xfrm>
          <a:prstGeom prst="rect">
            <a:avLst/>
          </a:prstGeom>
          <a:noFill/>
        </p:spPr>
        <p:txBody>
          <a:bodyPr wrap="square">
            <a:spAutoFit/>
          </a:bodyPr>
          <a:lstStyle/>
          <a:p>
            <a:r>
              <a:rPr lang="en-GB" dirty="0">
                <a:hlinkClick r:id="rId2"/>
              </a:rPr>
              <a:t>Maths Genie • Adding, Subtracting, Multiplying and Dividing Negative Numbers</a:t>
            </a:r>
            <a:endParaRPr lang="en-GB" dirty="0"/>
          </a:p>
          <a:p>
            <a:endParaRPr lang="en-GB" dirty="0"/>
          </a:p>
          <a:p>
            <a:r>
              <a:rPr lang="en-GB" dirty="0"/>
              <a:t>These 2 videos cover the correct way to add, subtract, multiply and divide with positive and negative numbers. The link will take you to the adding and subtracting video. If you scroll down the page it will take you to the multiplying and dividing video.</a:t>
            </a:r>
          </a:p>
        </p:txBody>
      </p:sp>
    </p:spTree>
    <p:extLst>
      <p:ext uri="{BB962C8B-B14F-4D97-AF65-F5344CB8AC3E}">
        <p14:creationId xmlns:p14="http://schemas.microsoft.com/office/powerpoint/2010/main" val="1963337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1159200"/>
          </a:xfrm>
        </p:spPr>
        <p:txBody>
          <a:bodyPr anchor="ctr">
            <a:normAutofit/>
          </a:bodyPr>
          <a:lstStyle/>
          <a:p>
            <a:pPr algn="l"/>
            <a:r>
              <a:rPr lang="en-GB" sz="4000" dirty="0">
                <a:solidFill>
                  <a:srgbClr val="FFFFFF"/>
                </a:solidFill>
              </a:rPr>
              <a:t>Estimating answers</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10" name="TextBox 9">
            <a:extLst>
              <a:ext uri="{FF2B5EF4-FFF2-40B4-BE49-F238E27FC236}">
                <a16:creationId xmlns:a16="http://schemas.microsoft.com/office/drawing/2014/main" id="{C3EB735C-5600-41DE-8270-B9D90C71C429}"/>
              </a:ext>
            </a:extLst>
          </p:cNvPr>
          <p:cNvSpPr txBox="1"/>
          <p:nvPr/>
        </p:nvSpPr>
        <p:spPr>
          <a:xfrm>
            <a:off x="914400" y="3244334"/>
            <a:ext cx="8229600" cy="923330"/>
          </a:xfrm>
          <a:prstGeom prst="rect">
            <a:avLst/>
          </a:prstGeom>
          <a:noFill/>
        </p:spPr>
        <p:txBody>
          <a:bodyPr wrap="square">
            <a:spAutoFit/>
          </a:bodyPr>
          <a:lstStyle/>
          <a:p>
            <a:r>
              <a:rPr lang="en-GB" dirty="0">
                <a:hlinkClick r:id="rId2"/>
              </a:rPr>
              <a:t>Maths Genie • Estimating Answers</a:t>
            </a:r>
            <a:endParaRPr lang="en-GB" dirty="0"/>
          </a:p>
          <a:p>
            <a:endParaRPr lang="en-GB" dirty="0"/>
          </a:p>
          <a:p>
            <a:r>
              <a:rPr lang="en-GB" dirty="0"/>
              <a:t>These 2 videos cover how to work out estimates for calculations.</a:t>
            </a:r>
          </a:p>
        </p:txBody>
      </p:sp>
    </p:spTree>
    <p:extLst>
      <p:ext uri="{BB962C8B-B14F-4D97-AF65-F5344CB8AC3E}">
        <p14:creationId xmlns:p14="http://schemas.microsoft.com/office/powerpoint/2010/main" val="367489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656457"/>
          </a:xfrm>
        </p:spPr>
        <p:txBody>
          <a:bodyPr anchor="ctr">
            <a:normAutofit/>
          </a:bodyPr>
          <a:lstStyle/>
          <a:p>
            <a:pPr algn="l"/>
            <a:r>
              <a:rPr lang="en-GB" sz="4000" dirty="0">
                <a:solidFill>
                  <a:srgbClr val="FFFFFF"/>
                </a:solidFill>
              </a:rPr>
              <a:t>Introduction</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9" name="TextBox 8">
            <a:extLst>
              <a:ext uri="{FF2B5EF4-FFF2-40B4-BE49-F238E27FC236}">
                <a16:creationId xmlns:a16="http://schemas.microsoft.com/office/drawing/2014/main" id="{F069342C-564C-499D-A814-2CE9FAC47E60}"/>
              </a:ext>
            </a:extLst>
          </p:cNvPr>
          <p:cNvSpPr txBox="1"/>
          <p:nvPr/>
        </p:nvSpPr>
        <p:spPr>
          <a:xfrm>
            <a:off x="1035269" y="1822348"/>
            <a:ext cx="10436772" cy="4741234"/>
          </a:xfrm>
          <a:prstGeom prst="rect">
            <a:avLst/>
          </a:prstGeom>
          <a:noFill/>
        </p:spPr>
        <p:txBody>
          <a:bodyPr wrap="square">
            <a:spAutoFit/>
          </a:bodyPr>
          <a:lstStyle/>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This</a:t>
            </a:r>
            <a:r>
              <a:rPr lang="en-GB" sz="1800" dirty="0">
                <a:effectLst/>
                <a:latin typeface="Calibri" panose="020F0502020204030204" pitchFamily="34" charset="0"/>
                <a:ea typeface="Calibri" panose="020F0502020204030204" pitchFamily="34" charset="0"/>
                <a:cs typeface="Times New Roman" panose="02020603050405020304" pitchFamily="18" charset="0"/>
              </a:rPr>
              <a:t> PowerPoint consists of links to some excellent videos which clearly explain some of the most common mathematical methods</a:t>
            </a:r>
            <a:r>
              <a:rPr lang="en-GB" dirty="0">
                <a:latin typeface="Calibri" panose="020F0502020204030204" pitchFamily="34" charset="0"/>
                <a:ea typeface="Calibri" panose="020F0502020204030204" pitchFamily="34" charset="0"/>
                <a:cs typeface="Times New Roman" panose="02020603050405020304" pitchFamily="18" charset="0"/>
              </a:rPr>
              <a:t> t</a:t>
            </a:r>
            <a:r>
              <a:rPr lang="en-GB" sz="1800" dirty="0">
                <a:effectLst/>
                <a:latin typeface="Calibri" panose="020F0502020204030204" pitchFamily="34" charset="0"/>
                <a:ea typeface="Calibri" panose="020F0502020204030204" pitchFamily="34" charset="0"/>
                <a:cs typeface="Times New Roman" panose="02020603050405020304" pitchFamily="18" charset="0"/>
              </a:rPr>
              <a:t>hat we use to teach maths in school. The topics that are covered are </a:t>
            </a:r>
            <a:r>
              <a:rPr lang="en-GB" dirty="0">
                <a:latin typeface="Calibri" panose="020F0502020204030204" pitchFamily="34" charset="0"/>
                <a:ea typeface="Calibri" panose="020F0502020204030204" pitchFamily="34" charset="0"/>
                <a:cs typeface="Times New Roman" panose="02020603050405020304" pitchFamily="18" charset="0"/>
              </a:rPr>
              <a:t>listed on the next slide.</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We’ve used 2 maths websites for these videos – White Rose maths (which </a:t>
            </a:r>
            <a:r>
              <a:rPr lang="en-GB" dirty="0">
                <a:latin typeface="Calibri" panose="020F0502020204030204" pitchFamily="34" charset="0"/>
                <a:ea typeface="Calibri" panose="020F0502020204030204" pitchFamily="34" charset="0"/>
                <a:cs typeface="Times New Roman" panose="02020603050405020304" pitchFamily="18" charset="0"/>
              </a:rPr>
              <a:t>many of our primary school pupils will be familiar with) and Maths Genie.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White Rose maths – The links to these videos will take you to bundles of up to 5 videos. You just need to pick the one that matches the topic on the </a:t>
            </a:r>
            <a:r>
              <a:rPr lang="en-GB" dirty="0">
                <a:latin typeface="Calibri" panose="020F0502020204030204" pitchFamily="34" charset="0"/>
                <a:ea typeface="Calibri" panose="020F0502020204030204" pitchFamily="34" charset="0"/>
                <a:cs typeface="Times New Roman" panose="02020603050405020304" pitchFamily="18" charset="0"/>
              </a:rPr>
              <a:t>C</a:t>
            </a:r>
            <a:r>
              <a:rPr lang="en-GB" sz="1800" dirty="0">
                <a:effectLst/>
                <a:latin typeface="Calibri" panose="020F0502020204030204" pitchFamily="34" charset="0"/>
                <a:ea typeface="Calibri" panose="020F0502020204030204" pitchFamily="34" charset="0"/>
                <a:cs typeface="Times New Roman" panose="02020603050405020304" pitchFamily="18" charset="0"/>
              </a:rPr>
              <a:t>ontents slide. </a:t>
            </a:r>
            <a:r>
              <a:rPr lang="en-GB" dirty="0">
                <a:latin typeface="Calibri" panose="020F0502020204030204" pitchFamily="34" charset="0"/>
                <a:ea typeface="Calibri" panose="020F0502020204030204" pitchFamily="34" charset="0"/>
                <a:cs typeface="Times New Roman" panose="02020603050405020304" pitchFamily="18" charset="0"/>
              </a:rPr>
              <a:t>You can pause the videos at any point. Please just ignore the slides that instruct you to go to a worksheet.</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Maths Genie – All of thes</a:t>
            </a:r>
            <a:r>
              <a:rPr lang="en-GB" dirty="0">
                <a:latin typeface="Calibri" panose="020F0502020204030204" pitchFamily="34" charset="0"/>
                <a:ea typeface="Calibri" panose="020F0502020204030204" pitchFamily="34" charset="0"/>
                <a:cs typeface="Times New Roman" panose="02020603050405020304" pitchFamily="18" charset="0"/>
              </a:rPr>
              <a:t>e videos will give you questions to attempt yourself after the examples have been shown. Worked solutions are then always shared. Below each of the videos there are also some notes and examples which you may like to work through.</a:t>
            </a: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The easiest way to open the links is to put the PowerPoint in the Reading View mode. To do this you just need to click on the following icon in the bottom right hand corner of the screen.</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Hopefully, you will find this useful in assisting your child with their maths work. </a:t>
            </a:r>
          </a:p>
        </p:txBody>
      </p:sp>
      <p:pic>
        <p:nvPicPr>
          <p:cNvPr id="7" name="Picture 6">
            <a:extLst>
              <a:ext uri="{FF2B5EF4-FFF2-40B4-BE49-F238E27FC236}">
                <a16:creationId xmlns:a16="http://schemas.microsoft.com/office/drawing/2014/main" id="{22C86EE2-3790-4314-A13A-9611A6878AA5}"/>
              </a:ext>
            </a:extLst>
          </p:cNvPr>
          <p:cNvPicPr>
            <a:picLocks noChangeAspect="1"/>
          </p:cNvPicPr>
          <p:nvPr/>
        </p:nvPicPr>
        <p:blipFill>
          <a:blip r:embed="rId2"/>
          <a:stretch>
            <a:fillRect/>
          </a:stretch>
        </p:blipFill>
        <p:spPr>
          <a:xfrm>
            <a:off x="8236820" y="5834719"/>
            <a:ext cx="361953" cy="180976"/>
          </a:xfrm>
          <a:prstGeom prst="rect">
            <a:avLst/>
          </a:prstGeom>
        </p:spPr>
      </p:pic>
    </p:spTree>
    <p:extLst>
      <p:ext uri="{BB962C8B-B14F-4D97-AF65-F5344CB8AC3E}">
        <p14:creationId xmlns:p14="http://schemas.microsoft.com/office/powerpoint/2010/main" val="726378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9">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1">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3">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15">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CFCD5062-673E-4EB2-A70D-4ED3A56805E0}"/>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Contents</a:t>
            </a:r>
          </a:p>
        </p:txBody>
      </p:sp>
      <p:graphicFrame>
        <p:nvGraphicFramePr>
          <p:cNvPr id="3" name="Table 2">
            <a:extLst>
              <a:ext uri="{FF2B5EF4-FFF2-40B4-BE49-F238E27FC236}">
                <a16:creationId xmlns:a16="http://schemas.microsoft.com/office/drawing/2014/main" id="{0D77ED70-4376-4720-8A31-C9403AC59CD7}"/>
              </a:ext>
            </a:extLst>
          </p:cNvPr>
          <p:cNvGraphicFramePr>
            <a:graphicFrameLocks noGrp="1"/>
          </p:cNvGraphicFramePr>
          <p:nvPr>
            <p:extLst>
              <p:ext uri="{D42A27DB-BD31-4B8C-83A1-F6EECF244321}">
                <p14:modId xmlns:p14="http://schemas.microsoft.com/office/powerpoint/2010/main" val="2373874904"/>
              </p:ext>
            </p:extLst>
          </p:nvPr>
        </p:nvGraphicFramePr>
        <p:xfrm>
          <a:off x="4502428" y="562693"/>
          <a:ext cx="7225748" cy="5732627"/>
        </p:xfrm>
        <a:graphic>
          <a:graphicData uri="http://schemas.openxmlformats.org/drawingml/2006/table">
            <a:tbl>
              <a:tblPr firstRow="1" firstCol="1" bandRow="1">
                <a:tableStyleId>{5C22544A-7EE6-4342-B048-85BDC9FD1C3A}</a:tableStyleId>
              </a:tblPr>
              <a:tblGrid>
                <a:gridCol w="896302">
                  <a:extLst>
                    <a:ext uri="{9D8B030D-6E8A-4147-A177-3AD203B41FA5}">
                      <a16:colId xmlns:a16="http://schemas.microsoft.com/office/drawing/2014/main" val="4114333477"/>
                    </a:ext>
                  </a:extLst>
                </a:gridCol>
                <a:gridCol w="6329446">
                  <a:extLst>
                    <a:ext uri="{9D8B030D-6E8A-4147-A177-3AD203B41FA5}">
                      <a16:colId xmlns:a16="http://schemas.microsoft.com/office/drawing/2014/main" val="4177167454"/>
                    </a:ext>
                  </a:extLst>
                </a:gridCol>
              </a:tblGrid>
              <a:tr h="337110">
                <a:tc>
                  <a:txBody>
                    <a:bodyPr/>
                    <a:lstStyle/>
                    <a:p>
                      <a:pPr algn="ctr">
                        <a:lnSpc>
                          <a:spcPct val="107000"/>
                        </a:lnSpc>
                        <a:spcAft>
                          <a:spcPts val="800"/>
                        </a:spcAft>
                      </a:pPr>
                      <a:r>
                        <a:rPr lang="en-GB" sz="1800">
                          <a:effectLst/>
                        </a:rPr>
                        <a:t>Slide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Topic</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2109814437"/>
                  </a:ext>
                </a:extLst>
              </a:tr>
              <a:tr h="338867">
                <a:tc>
                  <a:txBody>
                    <a:bodyPr/>
                    <a:lstStyle/>
                    <a:p>
                      <a:pPr algn="ct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4</a:t>
                      </a:r>
                    </a:p>
                  </a:txBody>
                  <a:tcPr marL="111714" marR="111714" marT="0" marB="0"/>
                </a:tc>
                <a:tc>
                  <a:txBody>
                    <a:bodyPr/>
                    <a:lstStyle/>
                    <a:p>
                      <a:pPr algn="ctr">
                        <a:lnSpc>
                          <a:spcPct val="107000"/>
                        </a:lnSpc>
                        <a:spcAft>
                          <a:spcPts val="800"/>
                        </a:spcAft>
                      </a:pPr>
                      <a:r>
                        <a:rPr lang="en-GB" sz="1800" dirty="0">
                          <a:effectLst/>
                        </a:rPr>
                        <a:t>Place Value of whole numbers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2152832648"/>
                  </a:ext>
                </a:extLst>
              </a:tr>
              <a:tr h="337110">
                <a:tc>
                  <a:txBody>
                    <a:bodyPr/>
                    <a:lstStyle/>
                    <a:p>
                      <a:pPr algn="ctr">
                        <a:lnSpc>
                          <a:spcPct val="107000"/>
                        </a:lnSpc>
                        <a:spcAft>
                          <a:spcPts val="800"/>
                        </a:spcAft>
                      </a:pPr>
                      <a:r>
                        <a:rPr lang="en-GB" sz="1800">
                          <a:effectLst/>
                        </a:rPr>
                        <a:t>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Rounding to the nearest 10, 100 and 1000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2317822895"/>
                  </a:ext>
                </a:extLst>
              </a:tr>
              <a:tr h="337110">
                <a:tc>
                  <a:txBody>
                    <a:bodyPr/>
                    <a:lstStyle/>
                    <a:p>
                      <a:pPr algn="ctr">
                        <a:lnSpc>
                          <a:spcPct val="107000"/>
                        </a:lnSpc>
                        <a:spcAft>
                          <a:spcPts val="800"/>
                        </a:spcAft>
                      </a:pPr>
                      <a:r>
                        <a:rPr lang="en-GB" sz="1800">
                          <a:effectLst/>
                        </a:rPr>
                        <a:t>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Addition and subtraction of whole numbers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4001852403"/>
                  </a:ext>
                </a:extLst>
              </a:tr>
              <a:tr h="337110">
                <a:tc>
                  <a:txBody>
                    <a:bodyPr/>
                    <a:lstStyle/>
                    <a:p>
                      <a:pPr algn="ctr">
                        <a:lnSpc>
                          <a:spcPct val="107000"/>
                        </a:lnSpc>
                        <a:spcAft>
                          <a:spcPts val="800"/>
                        </a:spcAft>
                      </a:pPr>
                      <a:r>
                        <a:rPr lang="en-GB" sz="1800">
                          <a:effectLst/>
                        </a:rPr>
                        <a:t>7</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Addition and subtraction of whole numbers and decimals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533804508"/>
                  </a:ext>
                </a:extLst>
              </a:tr>
              <a:tr h="337110">
                <a:tc>
                  <a:txBody>
                    <a:bodyPr/>
                    <a:lstStyle/>
                    <a:p>
                      <a:pPr algn="ctr">
                        <a:lnSpc>
                          <a:spcPct val="107000"/>
                        </a:lnSpc>
                        <a:spcAft>
                          <a:spcPts val="800"/>
                        </a:spcAft>
                      </a:pPr>
                      <a:r>
                        <a:rPr lang="en-GB" sz="1800">
                          <a:effectLst/>
                        </a:rPr>
                        <a:t>8</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Multiplication of whole numbers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3180044612"/>
                  </a:ext>
                </a:extLst>
              </a:tr>
              <a:tr h="337110">
                <a:tc>
                  <a:txBody>
                    <a:bodyPr/>
                    <a:lstStyle/>
                    <a:p>
                      <a:pPr algn="ctr">
                        <a:lnSpc>
                          <a:spcPct val="107000"/>
                        </a:lnSpc>
                        <a:spcAft>
                          <a:spcPts val="800"/>
                        </a:spcAft>
                      </a:pPr>
                      <a:r>
                        <a:rPr lang="en-GB" sz="1800">
                          <a:effectLst/>
                        </a:rPr>
                        <a:t>9</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Division of whole numbers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1127573441"/>
                  </a:ext>
                </a:extLst>
              </a:tr>
              <a:tr h="337110">
                <a:tc>
                  <a:txBody>
                    <a:bodyPr/>
                    <a:lstStyle/>
                    <a:p>
                      <a:pPr algn="ctr">
                        <a:lnSpc>
                          <a:spcPct val="107000"/>
                        </a:lnSpc>
                        <a:spcAft>
                          <a:spcPts val="800"/>
                        </a:spcAft>
                      </a:pPr>
                      <a:r>
                        <a:rPr lang="en-GB" sz="1800">
                          <a:effectLst/>
                        </a:rPr>
                        <a:t>10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Multiplication and division of whole numbers and decimals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2517707056"/>
                  </a:ext>
                </a:extLst>
              </a:tr>
              <a:tr h="337110">
                <a:tc>
                  <a:txBody>
                    <a:bodyPr/>
                    <a:lstStyle/>
                    <a:p>
                      <a:pPr algn="ctr">
                        <a:lnSpc>
                          <a:spcPct val="107000"/>
                        </a:lnSpc>
                        <a:spcAft>
                          <a:spcPts val="800"/>
                        </a:spcAft>
                      </a:pPr>
                      <a:r>
                        <a:rPr lang="en-GB" sz="1800">
                          <a:effectLst/>
                        </a:rPr>
                        <a:t>11</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Order of operations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365972956"/>
                  </a:ext>
                </a:extLst>
              </a:tr>
              <a:tr h="337110">
                <a:tc>
                  <a:txBody>
                    <a:bodyPr/>
                    <a:lstStyle/>
                    <a:p>
                      <a:pPr algn="ctr">
                        <a:lnSpc>
                          <a:spcPct val="107000"/>
                        </a:lnSpc>
                        <a:spcAft>
                          <a:spcPts val="800"/>
                        </a:spcAft>
                      </a:pPr>
                      <a:r>
                        <a:rPr lang="en-GB" sz="1800">
                          <a:effectLst/>
                        </a:rPr>
                        <a:t>12</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Introduction to fractions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3721842294"/>
                  </a:ext>
                </a:extLst>
              </a:tr>
              <a:tr h="337110">
                <a:tc>
                  <a:txBody>
                    <a:bodyPr/>
                    <a:lstStyle/>
                    <a:p>
                      <a:pPr algn="ctr">
                        <a:lnSpc>
                          <a:spcPct val="107000"/>
                        </a:lnSpc>
                        <a:spcAft>
                          <a:spcPts val="800"/>
                        </a:spcAft>
                      </a:pPr>
                      <a:r>
                        <a:rPr lang="en-GB" sz="1800">
                          <a:effectLst/>
                        </a:rPr>
                        <a:t>13</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Addition, subtraction, multiplication and division of fractions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3666107860"/>
                  </a:ext>
                </a:extLst>
              </a:tr>
              <a:tr h="337110">
                <a:tc>
                  <a:txBody>
                    <a:bodyPr/>
                    <a:lstStyle/>
                    <a:p>
                      <a:pPr algn="ctr">
                        <a:lnSpc>
                          <a:spcPct val="107000"/>
                        </a:lnSpc>
                        <a:spcAft>
                          <a:spcPts val="800"/>
                        </a:spcAft>
                      </a:pPr>
                      <a:r>
                        <a:rPr lang="en-GB" sz="1800">
                          <a:effectLst/>
                        </a:rPr>
                        <a:t>14</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Finding a fraction of an amount</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2278000147"/>
                  </a:ext>
                </a:extLst>
              </a:tr>
              <a:tr h="337110">
                <a:tc>
                  <a:txBody>
                    <a:bodyPr/>
                    <a:lstStyle/>
                    <a:p>
                      <a:pPr algn="ctr">
                        <a:lnSpc>
                          <a:spcPct val="107000"/>
                        </a:lnSpc>
                        <a:spcAft>
                          <a:spcPts val="800"/>
                        </a:spcAft>
                      </a:pPr>
                      <a:r>
                        <a:rPr lang="en-GB" sz="1800">
                          <a:effectLst/>
                        </a:rPr>
                        <a:t>15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Percentages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972619709"/>
                  </a:ext>
                </a:extLst>
              </a:tr>
              <a:tr h="337110">
                <a:tc>
                  <a:txBody>
                    <a:bodyPr/>
                    <a:lstStyle/>
                    <a:p>
                      <a:pPr algn="ctr">
                        <a:lnSpc>
                          <a:spcPct val="107000"/>
                        </a:lnSpc>
                        <a:spcAft>
                          <a:spcPts val="800"/>
                        </a:spcAft>
                      </a:pPr>
                      <a:r>
                        <a:rPr lang="en-GB" sz="1800">
                          <a:effectLst/>
                        </a:rPr>
                        <a:t>16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Converting between fractions, decimals and percentages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1579249036"/>
                  </a:ext>
                </a:extLst>
              </a:tr>
              <a:tr h="337110">
                <a:tc>
                  <a:txBody>
                    <a:bodyPr/>
                    <a:lstStyle/>
                    <a:p>
                      <a:pPr algn="ctr">
                        <a:lnSpc>
                          <a:spcPct val="107000"/>
                        </a:lnSpc>
                        <a:spcAft>
                          <a:spcPts val="800"/>
                        </a:spcAft>
                      </a:pPr>
                      <a:r>
                        <a:rPr lang="en-GB" sz="1800">
                          <a:effectLst/>
                        </a:rPr>
                        <a:t>17</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Ratio</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2288553247"/>
                  </a:ext>
                </a:extLst>
              </a:tr>
              <a:tr h="337110">
                <a:tc>
                  <a:txBody>
                    <a:bodyPr/>
                    <a:lstStyle/>
                    <a:p>
                      <a:pPr algn="ctr">
                        <a:lnSpc>
                          <a:spcPct val="107000"/>
                        </a:lnSpc>
                        <a:spcAft>
                          <a:spcPts val="800"/>
                        </a:spcAft>
                      </a:pPr>
                      <a:r>
                        <a:rPr lang="en-GB" sz="1800">
                          <a:effectLst/>
                        </a:rPr>
                        <a:t>18</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a:effectLst/>
                        </a:rPr>
                        <a:t>Negative numbers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719461556"/>
                  </a:ext>
                </a:extLst>
              </a:tr>
              <a:tr h="337110">
                <a:tc>
                  <a:txBody>
                    <a:bodyPr/>
                    <a:lstStyle/>
                    <a:p>
                      <a:pPr algn="ctr">
                        <a:lnSpc>
                          <a:spcPct val="107000"/>
                        </a:lnSpc>
                        <a:spcAft>
                          <a:spcPts val="800"/>
                        </a:spcAft>
                      </a:pPr>
                      <a:r>
                        <a:rPr lang="en-GB" sz="1800">
                          <a:effectLst/>
                        </a:rPr>
                        <a:t>19</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tc>
                  <a:txBody>
                    <a:bodyPr/>
                    <a:lstStyle/>
                    <a:p>
                      <a:pPr algn="ctr">
                        <a:lnSpc>
                          <a:spcPct val="107000"/>
                        </a:lnSpc>
                        <a:spcAft>
                          <a:spcPts val="800"/>
                        </a:spcAft>
                      </a:pPr>
                      <a:r>
                        <a:rPr lang="en-GB" sz="1800" dirty="0">
                          <a:effectLst/>
                        </a:rPr>
                        <a:t>Estimating answers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11714" marR="111714" marT="0" marB="0"/>
                </a:tc>
                <a:extLst>
                  <a:ext uri="{0D108BD9-81ED-4DB2-BD59-A6C34878D82A}">
                    <a16:rowId xmlns:a16="http://schemas.microsoft.com/office/drawing/2014/main" val="2859311490"/>
                  </a:ext>
                </a:extLst>
              </a:tr>
            </a:tbl>
          </a:graphicData>
        </a:graphic>
      </p:graphicFrame>
    </p:spTree>
    <p:extLst>
      <p:ext uri="{BB962C8B-B14F-4D97-AF65-F5344CB8AC3E}">
        <p14:creationId xmlns:p14="http://schemas.microsoft.com/office/powerpoint/2010/main" val="2884441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656457"/>
          </a:xfrm>
        </p:spPr>
        <p:txBody>
          <a:bodyPr anchor="ctr">
            <a:normAutofit/>
          </a:bodyPr>
          <a:lstStyle/>
          <a:p>
            <a:pPr algn="l"/>
            <a:r>
              <a:rPr lang="en-GB" sz="4000" dirty="0">
                <a:solidFill>
                  <a:srgbClr val="FFFFFF"/>
                </a:solidFill>
              </a:rPr>
              <a:t>Place Value of whole numbers</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9" name="TextBox 8">
            <a:extLst>
              <a:ext uri="{FF2B5EF4-FFF2-40B4-BE49-F238E27FC236}">
                <a16:creationId xmlns:a16="http://schemas.microsoft.com/office/drawing/2014/main" id="{E4AC44C4-9A88-429C-9374-783B0AC55B09}"/>
              </a:ext>
            </a:extLst>
          </p:cNvPr>
          <p:cNvSpPr txBox="1"/>
          <p:nvPr/>
        </p:nvSpPr>
        <p:spPr>
          <a:xfrm>
            <a:off x="940676" y="3244334"/>
            <a:ext cx="8203324" cy="2585323"/>
          </a:xfrm>
          <a:prstGeom prst="rect">
            <a:avLst/>
          </a:prstGeom>
          <a:noFill/>
        </p:spPr>
        <p:txBody>
          <a:bodyPr wrap="square">
            <a:spAutoFit/>
          </a:bodyPr>
          <a:lstStyle/>
          <a:p>
            <a:r>
              <a:rPr lang="en-GB" dirty="0">
                <a:hlinkClick r:id="rId2"/>
              </a:rPr>
              <a:t>Autumn Week 1 - Number: Place Value | White Rose Maths</a:t>
            </a:r>
            <a:endParaRPr lang="en-GB" dirty="0"/>
          </a:p>
          <a:p>
            <a:endParaRPr lang="en-GB" dirty="0"/>
          </a:p>
          <a:p>
            <a:r>
              <a:rPr lang="en-GB" dirty="0"/>
              <a:t>These 2 videos cover Place Value up to the ten thousands column.</a:t>
            </a:r>
          </a:p>
          <a:p>
            <a:endParaRPr lang="en-GB" dirty="0"/>
          </a:p>
          <a:p>
            <a:r>
              <a:rPr lang="en-GB" dirty="0">
                <a:hlinkClick r:id="rId3"/>
              </a:rPr>
              <a:t>Maths Genie • Place Value</a:t>
            </a:r>
            <a:endParaRPr lang="en-GB" dirty="0"/>
          </a:p>
          <a:p>
            <a:endParaRPr lang="en-GB" dirty="0"/>
          </a:p>
          <a:p>
            <a:r>
              <a:rPr lang="en-GB" dirty="0"/>
              <a:t>This video covers Place Value up to the one hundred thousands column.</a:t>
            </a:r>
          </a:p>
          <a:p>
            <a:endParaRPr lang="en-GB" dirty="0"/>
          </a:p>
          <a:p>
            <a:endParaRPr lang="en-GB" dirty="0"/>
          </a:p>
        </p:txBody>
      </p:sp>
    </p:spTree>
    <p:extLst>
      <p:ext uri="{BB962C8B-B14F-4D97-AF65-F5344CB8AC3E}">
        <p14:creationId xmlns:p14="http://schemas.microsoft.com/office/powerpoint/2010/main" val="3263794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1159200"/>
          </a:xfrm>
        </p:spPr>
        <p:txBody>
          <a:bodyPr anchor="ctr">
            <a:normAutofit/>
          </a:bodyPr>
          <a:lstStyle/>
          <a:p>
            <a:pPr algn="l"/>
            <a:r>
              <a:rPr lang="en-GB" sz="3700" dirty="0">
                <a:solidFill>
                  <a:srgbClr val="FFFFFF"/>
                </a:solidFill>
              </a:rPr>
              <a:t>Rounding to the nearest 10, 100 and 1000</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15" name="TextBox 14">
            <a:extLst>
              <a:ext uri="{FF2B5EF4-FFF2-40B4-BE49-F238E27FC236}">
                <a16:creationId xmlns:a16="http://schemas.microsoft.com/office/drawing/2014/main" id="{F6449227-45BA-4CE3-B991-E0C5EC987E85}"/>
              </a:ext>
            </a:extLst>
          </p:cNvPr>
          <p:cNvSpPr txBox="1"/>
          <p:nvPr/>
        </p:nvSpPr>
        <p:spPr>
          <a:xfrm>
            <a:off x="1245476" y="3244334"/>
            <a:ext cx="7898524" cy="1200329"/>
          </a:xfrm>
          <a:prstGeom prst="rect">
            <a:avLst/>
          </a:prstGeom>
          <a:noFill/>
        </p:spPr>
        <p:txBody>
          <a:bodyPr wrap="square">
            <a:spAutoFit/>
          </a:bodyPr>
          <a:lstStyle/>
          <a:p>
            <a:r>
              <a:rPr lang="en-GB" dirty="0">
                <a:hlinkClick r:id="rId2"/>
              </a:rPr>
              <a:t>Autumn Week 1 - Number: Place Value | White Rose Maths</a:t>
            </a:r>
            <a:endParaRPr lang="en-GB" dirty="0"/>
          </a:p>
          <a:p>
            <a:endParaRPr lang="en-GB" dirty="0"/>
          </a:p>
          <a:p>
            <a:r>
              <a:rPr lang="en-GB" dirty="0"/>
              <a:t>These 3 videos cover Rounding whole numbers to the nearest 10, 100 and 1000.</a:t>
            </a:r>
          </a:p>
          <a:p>
            <a:endParaRPr lang="en-GB" dirty="0"/>
          </a:p>
        </p:txBody>
      </p:sp>
    </p:spTree>
    <p:extLst>
      <p:ext uri="{BB962C8B-B14F-4D97-AF65-F5344CB8AC3E}">
        <p14:creationId xmlns:p14="http://schemas.microsoft.com/office/powerpoint/2010/main" val="1016154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656457"/>
          </a:xfrm>
        </p:spPr>
        <p:txBody>
          <a:bodyPr anchor="ctr">
            <a:normAutofit fontScale="90000"/>
          </a:bodyPr>
          <a:lstStyle/>
          <a:p>
            <a:pPr algn="l"/>
            <a:r>
              <a:rPr lang="en-GB" sz="4000" dirty="0">
                <a:solidFill>
                  <a:srgbClr val="FFFFFF"/>
                </a:solidFill>
              </a:rPr>
              <a:t>Addition and subtraction of whole numbers </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9" name="TextBox 8">
            <a:extLst>
              <a:ext uri="{FF2B5EF4-FFF2-40B4-BE49-F238E27FC236}">
                <a16:creationId xmlns:a16="http://schemas.microsoft.com/office/drawing/2014/main" id="{623DD438-DBEF-44C0-A4EA-FD038E2BF6F4}"/>
              </a:ext>
            </a:extLst>
          </p:cNvPr>
          <p:cNvSpPr txBox="1"/>
          <p:nvPr/>
        </p:nvSpPr>
        <p:spPr>
          <a:xfrm>
            <a:off x="1019503" y="3105835"/>
            <a:ext cx="8124497" cy="1754326"/>
          </a:xfrm>
          <a:prstGeom prst="rect">
            <a:avLst/>
          </a:prstGeom>
          <a:noFill/>
        </p:spPr>
        <p:txBody>
          <a:bodyPr wrap="square">
            <a:spAutoFit/>
          </a:bodyPr>
          <a:lstStyle/>
          <a:p>
            <a:r>
              <a:rPr lang="en-GB" dirty="0">
                <a:hlinkClick r:id="rId2"/>
              </a:rPr>
              <a:t>Autumn Week 4 - Number: Addition &amp; Subtraction | White Rose Maths</a:t>
            </a:r>
            <a:endParaRPr lang="en-GB" dirty="0"/>
          </a:p>
          <a:p>
            <a:endParaRPr lang="en-GB" dirty="0"/>
          </a:p>
          <a:p>
            <a:r>
              <a:rPr lang="en-GB" dirty="0"/>
              <a:t>These 5 videos cover addition and subtraction of whole numbers with 4 or more digits using the column method.</a:t>
            </a:r>
          </a:p>
          <a:p>
            <a:endParaRPr lang="en-GB" dirty="0"/>
          </a:p>
          <a:p>
            <a:endParaRPr lang="en-GB" dirty="0"/>
          </a:p>
        </p:txBody>
      </p:sp>
    </p:spTree>
    <p:extLst>
      <p:ext uri="{BB962C8B-B14F-4D97-AF65-F5344CB8AC3E}">
        <p14:creationId xmlns:p14="http://schemas.microsoft.com/office/powerpoint/2010/main" val="3965663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1159200"/>
          </a:xfrm>
        </p:spPr>
        <p:txBody>
          <a:bodyPr anchor="ctr">
            <a:normAutofit/>
          </a:bodyPr>
          <a:lstStyle/>
          <a:p>
            <a:pPr algn="l"/>
            <a:r>
              <a:rPr lang="en-GB" sz="3700" dirty="0">
                <a:solidFill>
                  <a:srgbClr val="FFFFFF"/>
                </a:solidFill>
              </a:rPr>
              <a:t>Addition and subtraction of whole numbers and decimals</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11" name="TextBox 10">
            <a:extLst>
              <a:ext uri="{FF2B5EF4-FFF2-40B4-BE49-F238E27FC236}">
                <a16:creationId xmlns:a16="http://schemas.microsoft.com/office/drawing/2014/main" id="{3DFBDBB8-A6E2-4798-89CB-2C9AE93B2D0E}"/>
              </a:ext>
            </a:extLst>
          </p:cNvPr>
          <p:cNvSpPr txBox="1"/>
          <p:nvPr/>
        </p:nvSpPr>
        <p:spPr>
          <a:xfrm>
            <a:off x="699713" y="3244334"/>
            <a:ext cx="8444287" cy="2308324"/>
          </a:xfrm>
          <a:prstGeom prst="rect">
            <a:avLst/>
          </a:prstGeom>
          <a:noFill/>
        </p:spPr>
        <p:txBody>
          <a:bodyPr wrap="square">
            <a:spAutoFit/>
          </a:bodyPr>
          <a:lstStyle/>
          <a:p>
            <a:r>
              <a:rPr lang="en-GB" dirty="0">
                <a:hlinkClick r:id="rId2"/>
              </a:rPr>
              <a:t>Maths Genie • Addition and Subtraction</a:t>
            </a:r>
            <a:endParaRPr lang="en-GB" dirty="0"/>
          </a:p>
          <a:p>
            <a:endParaRPr lang="en-GB" dirty="0"/>
          </a:p>
          <a:p>
            <a:r>
              <a:rPr lang="en-GB" dirty="0"/>
              <a:t>These 2 videos cover addition and subtraction of whole numbers and decimals using the column method. The link will take you to the Addition video. You just need to scroll down the page to get to the Subtraction video. </a:t>
            </a:r>
          </a:p>
          <a:p>
            <a:endParaRPr lang="en-GB" dirty="0"/>
          </a:p>
          <a:p>
            <a:endParaRPr lang="en-GB" dirty="0"/>
          </a:p>
          <a:p>
            <a:endParaRPr lang="en-GB" dirty="0"/>
          </a:p>
        </p:txBody>
      </p:sp>
    </p:spTree>
    <p:extLst>
      <p:ext uri="{BB962C8B-B14F-4D97-AF65-F5344CB8AC3E}">
        <p14:creationId xmlns:p14="http://schemas.microsoft.com/office/powerpoint/2010/main" val="251206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656457"/>
          </a:xfrm>
        </p:spPr>
        <p:txBody>
          <a:bodyPr anchor="ctr">
            <a:normAutofit/>
          </a:bodyPr>
          <a:lstStyle/>
          <a:p>
            <a:pPr algn="l"/>
            <a:r>
              <a:rPr lang="en-GB" sz="4000" dirty="0">
                <a:solidFill>
                  <a:srgbClr val="FFFFFF"/>
                </a:solidFill>
              </a:rPr>
              <a:t>Multiplication of whole numbers</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9" name="TextBox 8">
            <a:extLst>
              <a:ext uri="{FF2B5EF4-FFF2-40B4-BE49-F238E27FC236}">
                <a16:creationId xmlns:a16="http://schemas.microsoft.com/office/drawing/2014/main" id="{7E4948B6-402C-4A46-8C79-8776F1E71DE8}"/>
              </a:ext>
            </a:extLst>
          </p:cNvPr>
          <p:cNvSpPr txBox="1"/>
          <p:nvPr/>
        </p:nvSpPr>
        <p:spPr>
          <a:xfrm>
            <a:off x="972207" y="3105835"/>
            <a:ext cx="9385738" cy="1200329"/>
          </a:xfrm>
          <a:prstGeom prst="rect">
            <a:avLst/>
          </a:prstGeom>
          <a:noFill/>
        </p:spPr>
        <p:txBody>
          <a:bodyPr wrap="square">
            <a:spAutoFit/>
          </a:bodyPr>
          <a:lstStyle/>
          <a:p>
            <a:r>
              <a:rPr lang="en-GB" dirty="0">
                <a:hlinkClick r:id="rId2"/>
              </a:rPr>
              <a:t>Autumn Week 4 - Number: Addition, Subtraction, Multiplication &amp; Division | White Rose Maths</a:t>
            </a:r>
            <a:endParaRPr lang="en-GB" dirty="0"/>
          </a:p>
          <a:p>
            <a:endParaRPr lang="en-GB" dirty="0"/>
          </a:p>
          <a:p>
            <a:r>
              <a:rPr lang="en-GB" dirty="0"/>
              <a:t>These 5 videos cover short and long multiplication using both the column method and the area model (or grid) method.</a:t>
            </a:r>
          </a:p>
        </p:txBody>
      </p:sp>
    </p:spTree>
    <p:extLst>
      <p:ext uri="{BB962C8B-B14F-4D97-AF65-F5344CB8AC3E}">
        <p14:creationId xmlns:p14="http://schemas.microsoft.com/office/powerpoint/2010/main" val="3606026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CF64CC-2986-4B64-98FC-ED32041A0A98}"/>
              </a:ext>
            </a:extLst>
          </p:cNvPr>
          <p:cNvSpPr>
            <a:spLocks noGrp="1"/>
          </p:cNvSpPr>
          <p:nvPr>
            <p:ph type="ctrTitle"/>
          </p:nvPr>
        </p:nvSpPr>
        <p:spPr>
          <a:xfrm>
            <a:off x="699713" y="248038"/>
            <a:ext cx="7063721" cy="1159200"/>
          </a:xfrm>
        </p:spPr>
        <p:txBody>
          <a:bodyPr anchor="ctr">
            <a:normAutofit/>
          </a:bodyPr>
          <a:lstStyle/>
          <a:p>
            <a:pPr algn="l"/>
            <a:r>
              <a:rPr lang="en-GB" sz="3700" dirty="0">
                <a:solidFill>
                  <a:srgbClr val="FFFFFF"/>
                </a:solidFill>
              </a:rPr>
              <a:t>Division of whole numbers</a:t>
            </a:r>
          </a:p>
        </p:txBody>
      </p:sp>
      <p:sp>
        <p:nvSpPr>
          <p:cNvPr id="3" name="Subtitle 2">
            <a:extLst>
              <a:ext uri="{FF2B5EF4-FFF2-40B4-BE49-F238E27FC236}">
                <a16:creationId xmlns:a16="http://schemas.microsoft.com/office/drawing/2014/main" id="{D8B7E4B2-2784-46FE-B3DF-B8124B5F7BBB}"/>
              </a:ext>
            </a:extLst>
          </p:cNvPr>
          <p:cNvSpPr>
            <a:spLocks noGrp="1"/>
          </p:cNvSpPr>
          <p:nvPr>
            <p:ph type="subTitle" idx="1"/>
          </p:nvPr>
        </p:nvSpPr>
        <p:spPr>
          <a:xfrm>
            <a:off x="8572499" y="390832"/>
            <a:ext cx="3233585" cy="873612"/>
          </a:xfrm>
        </p:spPr>
        <p:txBody>
          <a:bodyPr anchor="ctr">
            <a:normAutofit/>
          </a:bodyPr>
          <a:lstStyle/>
          <a:p>
            <a:pPr algn="l"/>
            <a:endParaRPr lang="en-GB" sz="2000">
              <a:solidFill>
                <a:srgbClr val="FFFFFF"/>
              </a:solidFill>
            </a:endParaRPr>
          </a:p>
        </p:txBody>
      </p:sp>
      <p:sp>
        <p:nvSpPr>
          <p:cNvPr id="13" name="TextBox 12">
            <a:extLst>
              <a:ext uri="{FF2B5EF4-FFF2-40B4-BE49-F238E27FC236}">
                <a16:creationId xmlns:a16="http://schemas.microsoft.com/office/drawing/2014/main" id="{F371C50F-AB4E-46D5-B84C-DD286F06FBEC}"/>
              </a:ext>
            </a:extLst>
          </p:cNvPr>
          <p:cNvSpPr txBox="1"/>
          <p:nvPr/>
        </p:nvSpPr>
        <p:spPr>
          <a:xfrm>
            <a:off x="740978" y="3281120"/>
            <a:ext cx="10168759" cy="1200329"/>
          </a:xfrm>
          <a:prstGeom prst="rect">
            <a:avLst/>
          </a:prstGeom>
          <a:noFill/>
        </p:spPr>
        <p:txBody>
          <a:bodyPr wrap="square">
            <a:spAutoFit/>
          </a:bodyPr>
          <a:lstStyle/>
          <a:p>
            <a:endParaRPr lang="en-GB" dirty="0">
              <a:hlinkClick r:id="rId2"/>
            </a:endParaRPr>
          </a:p>
          <a:p>
            <a:endParaRPr lang="en-GB" dirty="0">
              <a:hlinkClick r:id="rId2"/>
            </a:endParaRPr>
          </a:p>
          <a:p>
            <a:endParaRPr lang="en-GB" dirty="0">
              <a:hlinkClick r:id="rId2"/>
            </a:endParaRPr>
          </a:p>
          <a:p>
            <a:endParaRPr lang="en-GB" dirty="0"/>
          </a:p>
        </p:txBody>
      </p:sp>
      <p:sp>
        <p:nvSpPr>
          <p:cNvPr id="11" name="TextBox 10">
            <a:extLst>
              <a:ext uri="{FF2B5EF4-FFF2-40B4-BE49-F238E27FC236}">
                <a16:creationId xmlns:a16="http://schemas.microsoft.com/office/drawing/2014/main" id="{7B0BA75C-E942-451C-B554-C1F6203DCE7E}"/>
              </a:ext>
            </a:extLst>
          </p:cNvPr>
          <p:cNvSpPr txBox="1"/>
          <p:nvPr/>
        </p:nvSpPr>
        <p:spPr>
          <a:xfrm>
            <a:off x="1234966" y="3244334"/>
            <a:ext cx="9165020" cy="1754326"/>
          </a:xfrm>
          <a:prstGeom prst="rect">
            <a:avLst/>
          </a:prstGeom>
          <a:noFill/>
        </p:spPr>
        <p:txBody>
          <a:bodyPr wrap="square">
            <a:spAutoFit/>
          </a:bodyPr>
          <a:lstStyle/>
          <a:p>
            <a:r>
              <a:rPr lang="en-GB" dirty="0">
                <a:hlinkClick r:id="rId3"/>
              </a:rPr>
              <a:t>Autumn Week 5 - Number: Addition, Subtraction, Multiplication &amp; Division | White Rose Maths</a:t>
            </a:r>
            <a:endParaRPr lang="en-GB" dirty="0"/>
          </a:p>
          <a:p>
            <a:endParaRPr lang="en-GB" dirty="0"/>
          </a:p>
          <a:p>
            <a:r>
              <a:rPr lang="en-GB" dirty="0"/>
              <a:t>These 5 videos cover short and long division using the bus stop method.</a:t>
            </a:r>
          </a:p>
          <a:p>
            <a:endParaRPr lang="en-GB" dirty="0"/>
          </a:p>
          <a:p>
            <a:endParaRPr lang="en-GB" dirty="0"/>
          </a:p>
          <a:p>
            <a:endParaRPr lang="en-GB" dirty="0"/>
          </a:p>
        </p:txBody>
      </p:sp>
    </p:spTree>
    <p:extLst>
      <p:ext uri="{BB962C8B-B14F-4D97-AF65-F5344CB8AC3E}">
        <p14:creationId xmlns:p14="http://schemas.microsoft.com/office/powerpoint/2010/main" val="1862225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5150</TotalTime>
  <Words>1121</Words>
  <Application>Microsoft Office PowerPoint</Application>
  <PresentationFormat>Widescreen</PresentationFormat>
  <Paragraphs>149</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 Common mathematical methods</vt:lpstr>
      <vt:lpstr>Introduction</vt:lpstr>
      <vt:lpstr>Contents</vt:lpstr>
      <vt:lpstr>Place Value of whole numbers</vt:lpstr>
      <vt:lpstr>Rounding to the nearest 10, 100 and 1000</vt:lpstr>
      <vt:lpstr>Addition and subtraction of whole numbers </vt:lpstr>
      <vt:lpstr>Addition and subtraction of whole numbers and decimals</vt:lpstr>
      <vt:lpstr>Multiplication of whole numbers</vt:lpstr>
      <vt:lpstr>Division of whole numbers</vt:lpstr>
      <vt:lpstr>Multiplication of whole numbers and decimals</vt:lpstr>
      <vt:lpstr>Order of operations (BIDMAS)</vt:lpstr>
      <vt:lpstr>Introduction to fractions</vt:lpstr>
      <vt:lpstr>Addition, subtraction, multiplication and division of fractions </vt:lpstr>
      <vt:lpstr>Finding a fraction of an amount</vt:lpstr>
      <vt:lpstr>Percentages</vt:lpstr>
      <vt:lpstr>Converting between fractions, decimals and percentages</vt:lpstr>
      <vt:lpstr>Ratio</vt:lpstr>
      <vt:lpstr>Negative numbers</vt:lpstr>
      <vt:lpstr>Estimating 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Upper Key Stage 2 (Years 5 and 6) Autumn Schemes of Learning</dc:title>
  <dc:creator>Ian Hudspith</dc:creator>
  <cp:lastModifiedBy>Ian Hudspith</cp:lastModifiedBy>
  <cp:revision>28</cp:revision>
  <dcterms:created xsi:type="dcterms:W3CDTF">2021-09-27T19:19:11Z</dcterms:created>
  <dcterms:modified xsi:type="dcterms:W3CDTF">2021-10-18T18:40:43Z</dcterms:modified>
</cp:coreProperties>
</file>